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80" r:id="rId4"/>
    <p:sldId id="278" r:id="rId5"/>
    <p:sldId id="258" r:id="rId6"/>
    <p:sldId id="260" r:id="rId7"/>
    <p:sldId id="261" r:id="rId8"/>
    <p:sldId id="270" r:id="rId9"/>
    <p:sldId id="262" r:id="rId10"/>
    <p:sldId id="271" r:id="rId11"/>
    <p:sldId id="276" r:id="rId12"/>
    <p:sldId id="263" r:id="rId13"/>
    <p:sldId id="279" r:id="rId14"/>
    <p:sldId id="264" r:id="rId15"/>
    <p:sldId id="281" r:id="rId16"/>
    <p:sldId id="265" r:id="rId17"/>
    <p:sldId id="277" r:id="rId18"/>
    <p:sldId id="266" r:id="rId19"/>
    <p:sldId id="267" r:id="rId20"/>
    <p:sldId id="274" r:id="rId21"/>
    <p:sldId id="269" r:id="rId22"/>
    <p:sldId id="272" r:id="rId23"/>
    <p:sldId id="273" r:id="rId24"/>
  </p:sldIdLst>
  <p:sldSz cx="9144000" cy="5143500" type="screen16x9"/>
  <p:notesSz cx="6858000" cy="9144000"/>
  <p:embeddedFontLs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PT Sans Narrow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, Vijaya Rama Sailaesh" initials="KVRS" lastIdx="1" clrIdx="0">
    <p:extLst>
      <p:ext uri="{19B8F6BF-5375-455C-9EA6-DF929625EA0E}">
        <p15:presenceInfo xmlns:p15="http://schemas.microsoft.com/office/powerpoint/2012/main" userId="K, Vijaya Rama Sailae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99FF"/>
    <a:srgbClr val="99CCFF"/>
    <a:srgbClr val="00DE64"/>
    <a:srgbClr val="4386FF"/>
    <a:srgbClr val="6DA1FF"/>
    <a:srgbClr val="00E29C"/>
    <a:srgbClr val="75FFD4"/>
    <a:srgbClr val="27FFBD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1" autoAdjust="0"/>
    <p:restoredTop sz="92460" autoAdjust="0"/>
  </p:normalViewPr>
  <p:slideViewPr>
    <p:cSldViewPr snapToGrid="0">
      <p:cViewPr varScale="1">
        <p:scale>
          <a:sx n="114" d="100"/>
          <a:sy n="114" d="100"/>
        </p:scale>
        <p:origin x="538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b="1" dirty="0"/>
              <a:t>Government Initiative on</a:t>
            </a:r>
            <a:r>
              <a:rPr lang="en-US" sz="1050" b="1" baseline="0" dirty="0"/>
              <a:t> land records to mitigate litigations</a:t>
            </a:r>
            <a:endParaRPr lang="en-US" sz="105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rgbClr val="EF6C00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Sheet1!$K$11:$K$19</c:f>
              <c:strCache>
                <c:ptCount val="9"/>
                <c:pt idx="0">
                  <c:v>Computerisation of land records</c:v>
                </c:pt>
                <c:pt idx="1">
                  <c:v>Mutation computerised</c:v>
                </c:pt>
                <c:pt idx="2">
                  <c:v>Issuance of digitally signed RoR</c:v>
                </c:pt>
                <c:pt idx="3">
                  <c:v>Cadastral Maps digitised</c:v>
                </c:pt>
                <c:pt idx="4">
                  <c:v>Spatial data verified</c:v>
                </c:pt>
                <c:pt idx="5">
                  <c:v>Cadastral maps linked to RoR</c:v>
                </c:pt>
                <c:pt idx="6">
                  <c:v>Real time updation of RoR and maps</c:v>
                </c:pt>
                <c:pt idx="7">
                  <c:v>Number of villages where survey/re-survey work completed</c:v>
                </c:pt>
                <c:pt idx="8">
                  <c:v>Area surveyed</c:v>
                </c:pt>
              </c:strCache>
            </c:strRef>
          </c:cat>
          <c:val>
            <c:numRef>
              <c:f>Sheet1!$L$11:$L$19</c:f>
              <c:numCache>
                <c:formatCode>0%</c:formatCode>
                <c:ptCount val="9"/>
                <c:pt idx="0">
                  <c:v>0.86</c:v>
                </c:pt>
                <c:pt idx="1">
                  <c:v>0.47</c:v>
                </c:pt>
                <c:pt idx="2">
                  <c:v>0.28000000000000003</c:v>
                </c:pt>
                <c:pt idx="3">
                  <c:v>0.46</c:v>
                </c:pt>
                <c:pt idx="4">
                  <c:v>0.39</c:v>
                </c:pt>
                <c:pt idx="5">
                  <c:v>0.26</c:v>
                </c:pt>
                <c:pt idx="6">
                  <c:v>0.15</c:v>
                </c:pt>
                <c:pt idx="7">
                  <c:v>0.09</c:v>
                </c:pt>
                <c:pt idx="8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B8-4BA9-95F2-C4ADCBE27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92075184"/>
        <c:axId val="492074400"/>
        <c:axId val="0"/>
      </c:bar3DChart>
      <c:catAx>
        <c:axId val="49207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074400"/>
        <c:crosses val="autoZero"/>
        <c:auto val="1"/>
        <c:lblAlgn val="ctr"/>
        <c:lblOffset val="100"/>
        <c:noMultiLvlLbl val="0"/>
      </c:catAx>
      <c:valAx>
        <c:axId val="49207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207518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7F6D13-7B63-4735-B706-4E499A40833B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4B106B1-D068-499A-86C7-1EACC4B15FF4}">
      <dgm:prSet phldrT="[Text]" custT="1"/>
      <dgm:spPr/>
      <dgm:t>
        <a:bodyPr/>
        <a:lstStyle/>
        <a:p>
          <a:r>
            <a:rPr lang="en-US" sz="900" b="1" dirty="0"/>
            <a:t>Sale deed</a:t>
          </a:r>
        </a:p>
      </dgm:t>
    </dgm:pt>
    <dgm:pt modelId="{9A9C2431-F6B3-48F4-9DDB-A94D5B55BD0E}" type="parTrans" cxnId="{3B91FB03-27DD-4453-9AA8-F45A91F567DB}">
      <dgm:prSet/>
      <dgm:spPr/>
      <dgm:t>
        <a:bodyPr/>
        <a:lstStyle/>
        <a:p>
          <a:endParaRPr lang="en-US" sz="900" b="1"/>
        </a:p>
      </dgm:t>
    </dgm:pt>
    <dgm:pt modelId="{4EF0B105-C7C6-449A-8295-AF3F63EC57AA}" type="sibTrans" cxnId="{3B91FB03-27DD-4453-9AA8-F45A91F567DB}">
      <dgm:prSet/>
      <dgm:spPr/>
      <dgm:t>
        <a:bodyPr/>
        <a:lstStyle/>
        <a:p>
          <a:endParaRPr lang="en-US" sz="900" b="1"/>
        </a:p>
      </dgm:t>
    </dgm:pt>
    <dgm:pt modelId="{0BB71069-A7BB-4835-BB21-9FD3C78F5163}">
      <dgm:prSet phldrT="[Text]" custT="1"/>
      <dgm:spPr/>
      <dgm:t>
        <a:bodyPr/>
        <a:lstStyle/>
        <a:p>
          <a:r>
            <a:rPr lang="en-US" sz="900" b="1" dirty="0"/>
            <a:t>Release deed</a:t>
          </a:r>
        </a:p>
      </dgm:t>
    </dgm:pt>
    <dgm:pt modelId="{A674F48B-66F9-44E2-A7E9-E09E366F000D}" type="parTrans" cxnId="{C0877184-8A75-4008-A830-578353FD1688}">
      <dgm:prSet/>
      <dgm:spPr/>
      <dgm:t>
        <a:bodyPr/>
        <a:lstStyle/>
        <a:p>
          <a:endParaRPr lang="en-US" sz="900" b="1"/>
        </a:p>
      </dgm:t>
    </dgm:pt>
    <dgm:pt modelId="{1FD9E7B1-3780-4033-ACB5-FB971530079E}" type="sibTrans" cxnId="{C0877184-8A75-4008-A830-578353FD1688}">
      <dgm:prSet/>
      <dgm:spPr/>
      <dgm:t>
        <a:bodyPr/>
        <a:lstStyle/>
        <a:p>
          <a:endParaRPr lang="en-US" sz="900" b="1"/>
        </a:p>
      </dgm:t>
    </dgm:pt>
    <dgm:pt modelId="{CCD92D86-A2D8-4641-9B34-147627C8C873}">
      <dgm:prSet phldrT="[Text]" custT="1"/>
      <dgm:spPr/>
      <dgm:t>
        <a:bodyPr/>
        <a:lstStyle/>
        <a:p>
          <a:r>
            <a:rPr lang="en-US" sz="900" b="1" dirty="0"/>
            <a:t>Settlement</a:t>
          </a:r>
          <a:r>
            <a:rPr lang="en-US" sz="900" b="1" baseline="0" dirty="0"/>
            <a:t> deed</a:t>
          </a:r>
          <a:endParaRPr lang="en-US" sz="900" b="1" dirty="0"/>
        </a:p>
      </dgm:t>
    </dgm:pt>
    <dgm:pt modelId="{31753B41-3103-4D8D-9F25-4E6BB6502284}" type="parTrans" cxnId="{7B28D710-A7A4-49A0-A673-78C6BEBF6934}">
      <dgm:prSet/>
      <dgm:spPr/>
      <dgm:t>
        <a:bodyPr/>
        <a:lstStyle/>
        <a:p>
          <a:endParaRPr lang="en-US" sz="900" b="1"/>
        </a:p>
      </dgm:t>
    </dgm:pt>
    <dgm:pt modelId="{EF3CAD7B-5253-4AEB-BA9B-AFC6011214F3}" type="sibTrans" cxnId="{7B28D710-A7A4-49A0-A673-78C6BEBF6934}">
      <dgm:prSet/>
      <dgm:spPr/>
      <dgm:t>
        <a:bodyPr/>
        <a:lstStyle/>
        <a:p>
          <a:endParaRPr lang="en-US" sz="900" b="1"/>
        </a:p>
      </dgm:t>
    </dgm:pt>
    <dgm:pt modelId="{D6ADEA8B-7178-484F-9D95-00FEEBADAAFE}">
      <dgm:prSet phldrT="[Text]" custT="1"/>
      <dgm:spPr/>
      <dgm:t>
        <a:bodyPr/>
        <a:lstStyle/>
        <a:p>
          <a:r>
            <a:rPr lang="en-US" sz="900" b="1" dirty="0"/>
            <a:t>Will deed</a:t>
          </a:r>
        </a:p>
      </dgm:t>
    </dgm:pt>
    <dgm:pt modelId="{F8BC0929-18FD-4B82-BDA7-464E4A39289B}" type="parTrans" cxnId="{438B27C0-1DC7-4FC2-BF71-30AF2EECA812}">
      <dgm:prSet/>
      <dgm:spPr/>
      <dgm:t>
        <a:bodyPr/>
        <a:lstStyle/>
        <a:p>
          <a:endParaRPr lang="en-US" sz="900" b="1"/>
        </a:p>
      </dgm:t>
    </dgm:pt>
    <dgm:pt modelId="{BA408371-84D2-4793-8D57-808DE99BEB51}" type="sibTrans" cxnId="{438B27C0-1DC7-4FC2-BF71-30AF2EECA812}">
      <dgm:prSet/>
      <dgm:spPr/>
      <dgm:t>
        <a:bodyPr/>
        <a:lstStyle/>
        <a:p>
          <a:endParaRPr lang="en-US" sz="900" b="1"/>
        </a:p>
      </dgm:t>
    </dgm:pt>
    <dgm:pt modelId="{19495382-2CBF-4C74-9CB0-0C633D114EE8}">
      <dgm:prSet phldrT="[Text]" custT="1"/>
      <dgm:spPr/>
      <dgm:t>
        <a:bodyPr/>
        <a:lstStyle/>
        <a:p>
          <a:r>
            <a:rPr lang="en-US" sz="900" b="1" dirty="0"/>
            <a:t>Gift deed</a:t>
          </a:r>
        </a:p>
      </dgm:t>
    </dgm:pt>
    <dgm:pt modelId="{A010BCF4-5AA6-4237-BB84-1FE7B5EB1A44}" type="parTrans" cxnId="{6DAB2A57-FB65-4E3D-AE54-EC2A7B31A8E0}">
      <dgm:prSet/>
      <dgm:spPr/>
      <dgm:t>
        <a:bodyPr/>
        <a:lstStyle/>
        <a:p>
          <a:endParaRPr lang="en-US" sz="900" b="1"/>
        </a:p>
      </dgm:t>
    </dgm:pt>
    <dgm:pt modelId="{EB7080D4-264D-44C9-87E4-ABC3D5F1DBA1}" type="sibTrans" cxnId="{6DAB2A57-FB65-4E3D-AE54-EC2A7B31A8E0}">
      <dgm:prSet/>
      <dgm:spPr/>
      <dgm:t>
        <a:bodyPr/>
        <a:lstStyle/>
        <a:p>
          <a:endParaRPr lang="en-US" sz="900" b="1"/>
        </a:p>
      </dgm:t>
    </dgm:pt>
    <dgm:pt modelId="{68E83298-380B-40FA-B8BA-4B596BA918CE}" type="pres">
      <dgm:prSet presAssocID="{D27F6D13-7B63-4735-B706-4E499A40833B}" presName="compositeShape" presStyleCnt="0">
        <dgm:presLayoutVars>
          <dgm:chMax val="7"/>
          <dgm:dir/>
          <dgm:resizeHandles val="exact"/>
        </dgm:presLayoutVars>
      </dgm:prSet>
      <dgm:spPr/>
    </dgm:pt>
    <dgm:pt modelId="{D5F1BCC3-9B05-4F99-A094-D9355D4DC841}" type="pres">
      <dgm:prSet presAssocID="{34B106B1-D068-499A-86C7-1EACC4B15FF4}" presName="circ1" presStyleLbl="vennNode1" presStyleIdx="0" presStyleCnt="5"/>
      <dgm:spPr/>
    </dgm:pt>
    <dgm:pt modelId="{E8A17849-DA22-4C65-B778-19B0FDB85257}" type="pres">
      <dgm:prSet presAssocID="{34B106B1-D068-499A-86C7-1EACC4B15FF4}" presName="circ1Tx" presStyleLbl="revTx" presStyleIdx="0" presStyleCnt="0" custLinFactNeighborX="388" custLinFactNeighborY="-55585">
        <dgm:presLayoutVars>
          <dgm:chMax val="0"/>
          <dgm:chPref val="0"/>
          <dgm:bulletEnabled val="1"/>
        </dgm:presLayoutVars>
      </dgm:prSet>
      <dgm:spPr/>
    </dgm:pt>
    <dgm:pt modelId="{9905306A-CC65-4E76-9CEB-593BA9FE34AD}" type="pres">
      <dgm:prSet presAssocID="{19495382-2CBF-4C74-9CB0-0C633D114EE8}" presName="circ2" presStyleLbl="vennNode1" presStyleIdx="1" presStyleCnt="5"/>
      <dgm:spPr/>
    </dgm:pt>
    <dgm:pt modelId="{29B6F545-DA89-4F58-8E5A-532FA7A01E72}" type="pres">
      <dgm:prSet presAssocID="{19495382-2CBF-4C74-9CB0-0C633D114EE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FB24744-E365-4667-9D60-803BF19F2C0A}" type="pres">
      <dgm:prSet presAssocID="{0BB71069-A7BB-4835-BB21-9FD3C78F5163}" presName="circ3" presStyleLbl="vennNode1" presStyleIdx="2" presStyleCnt="5"/>
      <dgm:spPr/>
    </dgm:pt>
    <dgm:pt modelId="{3FC9FBD7-35CD-4ED4-B395-AA8B9A4FF8CC}" type="pres">
      <dgm:prSet presAssocID="{0BB71069-A7BB-4835-BB21-9FD3C78F516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E8CA1BC-9A9C-41AF-B498-F4FFEBC30F8D}" type="pres">
      <dgm:prSet presAssocID="{CCD92D86-A2D8-4641-9B34-147627C8C873}" presName="circ4" presStyleLbl="vennNode1" presStyleIdx="3" presStyleCnt="5"/>
      <dgm:spPr/>
    </dgm:pt>
    <dgm:pt modelId="{24891316-56A6-4473-8077-11AC2440EC9F}" type="pres">
      <dgm:prSet presAssocID="{CCD92D86-A2D8-4641-9B34-147627C8C873}" presName="circ4Tx" presStyleLbl="revTx" presStyleIdx="0" presStyleCnt="0" custScaleX="143190">
        <dgm:presLayoutVars>
          <dgm:chMax val="0"/>
          <dgm:chPref val="0"/>
          <dgm:bulletEnabled val="1"/>
        </dgm:presLayoutVars>
      </dgm:prSet>
      <dgm:spPr/>
    </dgm:pt>
    <dgm:pt modelId="{3D0D491E-911F-4401-A6DD-356C8809C17D}" type="pres">
      <dgm:prSet presAssocID="{D6ADEA8B-7178-484F-9D95-00FEEBADAAFE}" presName="circ5" presStyleLbl="vennNode1" presStyleIdx="4" presStyleCnt="5"/>
      <dgm:spPr/>
    </dgm:pt>
    <dgm:pt modelId="{D3575F34-1199-433A-A3C2-7DC4BCE82BCD}" type="pres">
      <dgm:prSet presAssocID="{D6ADEA8B-7178-484F-9D95-00FEEBADAAFE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B91FB03-27DD-4453-9AA8-F45A91F567DB}" srcId="{D27F6D13-7B63-4735-B706-4E499A40833B}" destId="{34B106B1-D068-499A-86C7-1EACC4B15FF4}" srcOrd="0" destOrd="0" parTransId="{9A9C2431-F6B3-48F4-9DDB-A94D5B55BD0E}" sibTransId="{4EF0B105-C7C6-449A-8295-AF3F63EC57AA}"/>
    <dgm:cxn modelId="{7B28D710-A7A4-49A0-A673-78C6BEBF6934}" srcId="{D27F6D13-7B63-4735-B706-4E499A40833B}" destId="{CCD92D86-A2D8-4641-9B34-147627C8C873}" srcOrd="3" destOrd="0" parTransId="{31753B41-3103-4D8D-9F25-4E6BB6502284}" sibTransId="{EF3CAD7B-5253-4AEB-BA9B-AFC6011214F3}"/>
    <dgm:cxn modelId="{A48AD914-B83F-4082-8370-E5847D386FB4}" type="presOf" srcId="{CCD92D86-A2D8-4641-9B34-147627C8C873}" destId="{24891316-56A6-4473-8077-11AC2440EC9F}" srcOrd="0" destOrd="0" presId="urn:microsoft.com/office/officeart/2005/8/layout/venn1"/>
    <dgm:cxn modelId="{AF950B22-C7E6-4CD1-A0E1-5570620E4155}" type="presOf" srcId="{0BB71069-A7BB-4835-BB21-9FD3C78F5163}" destId="{3FC9FBD7-35CD-4ED4-B395-AA8B9A4FF8CC}" srcOrd="0" destOrd="0" presId="urn:microsoft.com/office/officeart/2005/8/layout/venn1"/>
    <dgm:cxn modelId="{2F5F4C5E-4A13-4A49-8B17-2BEBE9B1BC85}" type="presOf" srcId="{D27F6D13-7B63-4735-B706-4E499A40833B}" destId="{68E83298-380B-40FA-B8BA-4B596BA918CE}" srcOrd="0" destOrd="0" presId="urn:microsoft.com/office/officeart/2005/8/layout/venn1"/>
    <dgm:cxn modelId="{F3C7446B-09BB-4765-B0A5-F27E516439D8}" type="presOf" srcId="{34B106B1-D068-499A-86C7-1EACC4B15FF4}" destId="{E8A17849-DA22-4C65-B778-19B0FDB85257}" srcOrd="0" destOrd="0" presId="urn:microsoft.com/office/officeart/2005/8/layout/venn1"/>
    <dgm:cxn modelId="{6DAB2A57-FB65-4E3D-AE54-EC2A7B31A8E0}" srcId="{D27F6D13-7B63-4735-B706-4E499A40833B}" destId="{19495382-2CBF-4C74-9CB0-0C633D114EE8}" srcOrd="1" destOrd="0" parTransId="{A010BCF4-5AA6-4237-BB84-1FE7B5EB1A44}" sibTransId="{EB7080D4-264D-44C9-87E4-ABC3D5F1DBA1}"/>
    <dgm:cxn modelId="{C6FD077F-80E7-4D03-A044-1EE91D8EAC8F}" type="presOf" srcId="{19495382-2CBF-4C74-9CB0-0C633D114EE8}" destId="{29B6F545-DA89-4F58-8E5A-532FA7A01E72}" srcOrd="0" destOrd="0" presId="urn:microsoft.com/office/officeart/2005/8/layout/venn1"/>
    <dgm:cxn modelId="{C0877184-8A75-4008-A830-578353FD1688}" srcId="{D27F6D13-7B63-4735-B706-4E499A40833B}" destId="{0BB71069-A7BB-4835-BB21-9FD3C78F5163}" srcOrd="2" destOrd="0" parTransId="{A674F48B-66F9-44E2-A7E9-E09E366F000D}" sibTransId="{1FD9E7B1-3780-4033-ACB5-FB971530079E}"/>
    <dgm:cxn modelId="{438B27C0-1DC7-4FC2-BF71-30AF2EECA812}" srcId="{D27F6D13-7B63-4735-B706-4E499A40833B}" destId="{D6ADEA8B-7178-484F-9D95-00FEEBADAAFE}" srcOrd="4" destOrd="0" parTransId="{F8BC0929-18FD-4B82-BDA7-464E4A39289B}" sibTransId="{BA408371-84D2-4793-8D57-808DE99BEB51}"/>
    <dgm:cxn modelId="{6026C2FF-E515-4BF0-8D7A-5AB9EA2A8AAE}" type="presOf" srcId="{D6ADEA8B-7178-484F-9D95-00FEEBADAAFE}" destId="{D3575F34-1199-433A-A3C2-7DC4BCE82BCD}" srcOrd="0" destOrd="0" presId="urn:microsoft.com/office/officeart/2005/8/layout/venn1"/>
    <dgm:cxn modelId="{FE91456C-0106-4317-963F-93ABBA3D2782}" type="presParOf" srcId="{68E83298-380B-40FA-B8BA-4B596BA918CE}" destId="{D5F1BCC3-9B05-4F99-A094-D9355D4DC841}" srcOrd="0" destOrd="0" presId="urn:microsoft.com/office/officeart/2005/8/layout/venn1"/>
    <dgm:cxn modelId="{64270B67-E98E-47C8-93D1-CAC75F7598E1}" type="presParOf" srcId="{68E83298-380B-40FA-B8BA-4B596BA918CE}" destId="{E8A17849-DA22-4C65-B778-19B0FDB85257}" srcOrd="1" destOrd="0" presId="urn:microsoft.com/office/officeart/2005/8/layout/venn1"/>
    <dgm:cxn modelId="{7729BBE3-D674-4ABE-8EF9-DA2C74B7DB22}" type="presParOf" srcId="{68E83298-380B-40FA-B8BA-4B596BA918CE}" destId="{9905306A-CC65-4E76-9CEB-593BA9FE34AD}" srcOrd="2" destOrd="0" presId="urn:microsoft.com/office/officeart/2005/8/layout/venn1"/>
    <dgm:cxn modelId="{654BB95C-4E47-47CF-B661-49EB5706340E}" type="presParOf" srcId="{68E83298-380B-40FA-B8BA-4B596BA918CE}" destId="{29B6F545-DA89-4F58-8E5A-532FA7A01E72}" srcOrd="3" destOrd="0" presId="urn:microsoft.com/office/officeart/2005/8/layout/venn1"/>
    <dgm:cxn modelId="{B2A43753-830A-4D26-8704-FBBC960696F5}" type="presParOf" srcId="{68E83298-380B-40FA-B8BA-4B596BA918CE}" destId="{FFB24744-E365-4667-9D60-803BF19F2C0A}" srcOrd="4" destOrd="0" presId="urn:microsoft.com/office/officeart/2005/8/layout/venn1"/>
    <dgm:cxn modelId="{90E6D560-BD9B-4DAD-96FD-EC9E3012D623}" type="presParOf" srcId="{68E83298-380B-40FA-B8BA-4B596BA918CE}" destId="{3FC9FBD7-35CD-4ED4-B395-AA8B9A4FF8CC}" srcOrd="5" destOrd="0" presId="urn:microsoft.com/office/officeart/2005/8/layout/venn1"/>
    <dgm:cxn modelId="{33EFAE13-2538-4236-A0EA-65DCC1C5630A}" type="presParOf" srcId="{68E83298-380B-40FA-B8BA-4B596BA918CE}" destId="{1E8CA1BC-9A9C-41AF-B498-F4FFEBC30F8D}" srcOrd="6" destOrd="0" presId="urn:microsoft.com/office/officeart/2005/8/layout/venn1"/>
    <dgm:cxn modelId="{F88D8801-89E9-47F0-82EE-F1F77AC2F894}" type="presParOf" srcId="{68E83298-380B-40FA-B8BA-4B596BA918CE}" destId="{24891316-56A6-4473-8077-11AC2440EC9F}" srcOrd="7" destOrd="0" presId="urn:microsoft.com/office/officeart/2005/8/layout/venn1"/>
    <dgm:cxn modelId="{588D7800-6957-43E8-92E8-1401491EC95E}" type="presParOf" srcId="{68E83298-380B-40FA-B8BA-4B596BA918CE}" destId="{3D0D491E-911F-4401-A6DD-356C8809C17D}" srcOrd="8" destOrd="0" presId="urn:microsoft.com/office/officeart/2005/8/layout/venn1"/>
    <dgm:cxn modelId="{329FD846-44A3-4FCA-BCB8-C125761C96F1}" type="presParOf" srcId="{68E83298-380B-40FA-B8BA-4B596BA918CE}" destId="{D3575F34-1199-433A-A3C2-7DC4BCE82BCD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1BCC3-9B05-4F99-A094-D9355D4DC841}">
      <dsp:nvSpPr>
        <dsp:cNvPr id="0" name=""/>
        <dsp:cNvSpPr/>
      </dsp:nvSpPr>
      <dsp:spPr>
        <a:xfrm>
          <a:off x="879699" y="415725"/>
          <a:ext cx="510539" cy="510539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8A17849-DA22-4C65-B778-19B0FDB85257}">
      <dsp:nvSpPr>
        <dsp:cNvPr id="0" name=""/>
        <dsp:cNvSpPr/>
      </dsp:nvSpPr>
      <dsp:spPr>
        <a:xfrm>
          <a:off x="841154" y="0"/>
          <a:ext cx="592226" cy="3427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Sale deed</a:t>
          </a:r>
        </a:p>
      </dsp:txBody>
      <dsp:txXfrm>
        <a:off x="841154" y="0"/>
        <a:ext cx="592226" cy="342790"/>
      </dsp:txXfrm>
    </dsp:sp>
    <dsp:sp modelId="{9905306A-CC65-4E76-9CEB-593BA9FE34AD}">
      <dsp:nvSpPr>
        <dsp:cNvPr id="0" name=""/>
        <dsp:cNvSpPr/>
      </dsp:nvSpPr>
      <dsp:spPr>
        <a:xfrm>
          <a:off x="1073909" y="556780"/>
          <a:ext cx="510539" cy="510539"/>
        </a:xfrm>
        <a:prstGeom prst="ellipse">
          <a:avLst/>
        </a:prstGeom>
        <a:solidFill>
          <a:schemeClr val="accent3">
            <a:alpha val="50000"/>
            <a:hueOff val="-2077817"/>
            <a:satOff val="14542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9B6F545-DA89-4F58-8E5A-532FA7A01E72}">
      <dsp:nvSpPr>
        <dsp:cNvPr id="0" name=""/>
        <dsp:cNvSpPr/>
      </dsp:nvSpPr>
      <dsp:spPr>
        <a:xfrm>
          <a:off x="1625088" y="452192"/>
          <a:ext cx="530961" cy="3719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Gift deed</a:t>
          </a:r>
        </a:p>
      </dsp:txBody>
      <dsp:txXfrm>
        <a:off x="1625088" y="452192"/>
        <a:ext cx="530961" cy="371964"/>
      </dsp:txXfrm>
    </dsp:sp>
    <dsp:sp modelId="{FFB24744-E365-4667-9D60-803BF19F2C0A}">
      <dsp:nvSpPr>
        <dsp:cNvPr id="0" name=""/>
        <dsp:cNvSpPr/>
      </dsp:nvSpPr>
      <dsp:spPr>
        <a:xfrm>
          <a:off x="999778" y="785210"/>
          <a:ext cx="510539" cy="510539"/>
        </a:xfrm>
        <a:prstGeom prst="ellipse">
          <a:avLst/>
        </a:prstGeom>
        <a:solidFill>
          <a:schemeClr val="accent3">
            <a:alpha val="50000"/>
            <a:hueOff val="-4155633"/>
            <a:satOff val="29083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FC9FBD7-35CD-4ED4-B395-AA8B9A4FF8CC}">
      <dsp:nvSpPr>
        <dsp:cNvPr id="0" name=""/>
        <dsp:cNvSpPr/>
      </dsp:nvSpPr>
      <dsp:spPr>
        <a:xfrm>
          <a:off x="1543401" y="1086720"/>
          <a:ext cx="530961" cy="3719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Release deed</a:t>
          </a:r>
        </a:p>
      </dsp:txBody>
      <dsp:txXfrm>
        <a:off x="1543401" y="1086720"/>
        <a:ext cx="530961" cy="371964"/>
      </dsp:txXfrm>
    </dsp:sp>
    <dsp:sp modelId="{1E8CA1BC-9A9C-41AF-B498-F4FFEBC30F8D}">
      <dsp:nvSpPr>
        <dsp:cNvPr id="0" name=""/>
        <dsp:cNvSpPr/>
      </dsp:nvSpPr>
      <dsp:spPr>
        <a:xfrm>
          <a:off x="759621" y="785210"/>
          <a:ext cx="510539" cy="510539"/>
        </a:xfrm>
        <a:prstGeom prst="ellipse">
          <a:avLst/>
        </a:prstGeom>
        <a:solidFill>
          <a:schemeClr val="accent3">
            <a:alpha val="50000"/>
            <a:hueOff val="-6233449"/>
            <a:satOff val="43625"/>
            <a:lumOff val="-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891316-56A6-4473-8077-11AC2440EC9F}">
      <dsp:nvSpPr>
        <dsp:cNvPr id="0" name=""/>
        <dsp:cNvSpPr/>
      </dsp:nvSpPr>
      <dsp:spPr>
        <a:xfrm>
          <a:off x="80915" y="1086720"/>
          <a:ext cx="760283" cy="3719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Settlement</a:t>
          </a:r>
          <a:r>
            <a:rPr lang="en-US" sz="900" b="1" kern="1200" baseline="0" dirty="0"/>
            <a:t> deed</a:t>
          </a:r>
          <a:endParaRPr lang="en-US" sz="900" b="1" kern="1200" dirty="0"/>
        </a:p>
      </dsp:txBody>
      <dsp:txXfrm>
        <a:off x="80915" y="1086720"/>
        <a:ext cx="760283" cy="371964"/>
      </dsp:txXfrm>
    </dsp:sp>
    <dsp:sp modelId="{3D0D491E-911F-4401-A6DD-356C8809C17D}">
      <dsp:nvSpPr>
        <dsp:cNvPr id="0" name=""/>
        <dsp:cNvSpPr/>
      </dsp:nvSpPr>
      <dsp:spPr>
        <a:xfrm>
          <a:off x="685490" y="556780"/>
          <a:ext cx="510539" cy="510539"/>
        </a:xfrm>
        <a:prstGeom prst="ellipse">
          <a:avLst/>
        </a:prstGeom>
        <a:solidFill>
          <a:schemeClr val="accent3">
            <a:alpha val="50000"/>
            <a:hueOff val="-8311266"/>
            <a:satOff val="58167"/>
            <a:lumOff val="-78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3575F34-1199-433A-A3C2-7DC4BCE82BCD}">
      <dsp:nvSpPr>
        <dsp:cNvPr id="0" name=""/>
        <dsp:cNvSpPr/>
      </dsp:nvSpPr>
      <dsp:spPr>
        <a:xfrm>
          <a:off x="113890" y="452192"/>
          <a:ext cx="530961" cy="37196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Will deed</a:t>
          </a:r>
        </a:p>
      </dsp:txBody>
      <dsp:txXfrm>
        <a:off x="113890" y="452192"/>
        <a:ext cx="530961" cy="371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8585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517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47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1304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48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385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101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9356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67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33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5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108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6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500" y="102650"/>
            <a:ext cx="1596600" cy="50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383604" y="4663217"/>
            <a:ext cx="637554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HYD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40500" y="102650"/>
            <a:ext cx="1596600" cy="50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ans Narrow"/>
              <a:buNone/>
              <a:defRPr sz="2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XzlXI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and_Registration_Act_1925#cite_note-1" TargetMode="External"/><Relationship Id="rId3" Type="http://schemas.openxmlformats.org/officeDocument/2006/relationships/hyperlink" Target="https://en.wikipedia.org/wiki/Medieval_Europe" TargetMode="External"/><Relationship Id="rId7" Type="http://schemas.openxmlformats.org/officeDocument/2006/relationships/hyperlink" Target="https://en.wikipedia.org/wiki/England_and_Wal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and_registration" TargetMode="External"/><Relationship Id="rId11" Type="http://schemas.openxmlformats.org/officeDocument/2006/relationships/hyperlink" Target="https://en.wikipedia.org/wiki/History_of_English_land_law#cite_note-EB1911-4" TargetMode="External"/><Relationship Id="rId5" Type="http://schemas.openxmlformats.org/officeDocument/2006/relationships/hyperlink" Target="https://en.wikipedia.org/wiki/United_Kingdom" TargetMode="External"/><Relationship Id="rId10" Type="http://schemas.openxmlformats.org/officeDocument/2006/relationships/hyperlink" Target="https://en.wikipedia.org/wiki/Excambion" TargetMode="External"/><Relationship Id="rId4" Type="http://schemas.openxmlformats.org/officeDocument/2006/relationships/hyperlink" Target="https://en.wikipedia.org/wiki/Act_of_Parliament" TargetMode="External"/><Relationship Id="rId9" Type="http://schemas.openxmlformats.org/officeDocument/2006/relationships/hyperlink" Target="https://en.wikipedia.org/wiki/Land_Registration_Act_200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lanningcommission.nic.in/reports/genrep/rep_fr/cfsr_all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us-india-landrights-court/millions-of-cases-stuck-in-indian-courts-show-need-for-urgent-land-reform-advocacy-idUSKCN10J1GJ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teresources.worldbank.org/INTKNOWLEDGEFORCHANGE/Resources/491519-1199818447826/landpoliciesforgrowthandpovertyreduction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EC055E-2380-4EFB-A8D4-B552F592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71"/>
            <a:ext cx="9143999" cy="2969932"/>
          </a:xfrm>
          <a:prstGeom prst="rect">
            <a:avLst/>
          </a:prstGeom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0500" y="102650"/>
            <a:ext cx="1596600" cy="50754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 sz="10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8;p13">
            <a:extLst>
              <a:ext uri="{FF2B5EF4-FFF2-40B4-BE49-F238E27FC236}">
                <a16:creationId xmlns:a16="http://schemas.microsoft.com/office/drawing/2014/main" id="{E8C5B56D-4513-4288-AE92-16D45502A0B9}"/>
              </a:ext>
            </a:extLst>
          </p:cNvPr>
          <p:cNvSpPr txBox="1">
            <a:spLocks/>
          </p:cNvSpPr>
          <p:nvPr/>
        </p:nvSpPr>
        <p:spPr>
          <a:xfrm>
            <a:off x="1934147" y="356423"/>
            <a:ext cx="5275706" cy="50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3000" dirty="0">
                <a:solidFill>
                  <a:srgbClr val="000000"/>
                </a:solidFill>
              </a:rPr>
              <a:t>Blockchain Hackathon - Team 4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Google Shape;68;p13">
            <a:extLst>
              <a:ext uri="{FF2B5EF4-FFF2-40B4-BE49-F238E27FC236}">
                <a16:creationId xmlns:a16="http://schemas.microsoft.com/office/drawing/2014/main" id="{48398312-9F98-40C5-A281-ED1392EE4517}"/>
              </a:ext>
            </a:extLst>
          </p:cNvPr>
          <p:cNvSpPr txBox="1">
            <a:spLocks/>
          </p:cNvSpPr>
          <p:nvPr/>
        </p:nvSpPr>
        <p:spPr>
          <a:xfrm>
            <a:off x="877793" y="4334048"/>
            <a:ext cx="7136700" cy="39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br>
              <a:rPr lang="en-US" sz="5000" dirty="0">
                <a:solidFill>
                  <a:schemeClr val="bg2"/>
                </a:solidFill>
              </a:rPr>
            </a:br>
            <a:r>
              <a:rPr lang="en-US" sz="1000" dirty="0">
                <a:solidFill>
                  <a:schemeClr val="bg2"/>
                </a:solidFill>
              </a:rPr>
              <a:t> </a:t>
            </a:r>
            <a:br>
              <a:rPr lang="en-US" sz="4800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 a P2P tokenized smart property management system</a:t>
            </a:r>
          </a:p>
        </p:txBody>
      </p:sp>
      <p:sp>
        <p:nvSpPr>
          <p:cNvPr id="9" name="Google Shape;68;p13">
            <a:extLst>
              <a:ext uri="{FF2B5EF4-FFF2-40B4-BE49-F238E27FC236}">
                <a16:creationId xmlns:a16="http://schemas.microsoft.com/office/drawing/2014/main" id="{AA81A592-706E-4818-8F9D-5B7798083F26}"/>
              </a:ext>
            </a:extLst>
          </p:cNvPr>
          <p:cNvSpPr txBox="1">
            <a:spLocks/>
          </p:cNvSpPr>
          <p:nvPr/>
        </p:nvSpPr>
        <p:spPr>
          <a:xfrm>
            <a:off x="2350206" y="2316721"/>
            <a:ext cx="4191874" cy="1616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sz="7000" dirty="0" err="1"/>
              <a:t>ProperT</a:t>
            </a:r>
            <a:endParaRPr lang="en-US" sz="7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F5B2731-5820-4283-BF71-763A00A3720B}"/>
              </a:ext>
            </a:extLst>
          </p:cNvPr>
          <p:cNvSpPr/>
          <p:nvPr/>
        </p:nvSpPr>
        <p:spPr>
          <a:xfrm>
            <a:off x="1589313" y="944852"/>
            <a:ext cx="5704116" cy="2882439"/>
          </a:xfrm>
          <a:prstGeom prst="rect">
            <a:avLst/>
          </a:prstGeom>
          <a:solidFill>
            <a:schemeClr val="bg1">
              <a:lumMod val="65000"/>
            </a:schemeClr>
          </a:solidFill>
          <a:ln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200" b="1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IN" sz="1200" b="1" dirty="0">
                <a:solidFill>
                  <a:srgbClr val="000000"/>
                </a:solidFill>
                <a:latin typeface="+mj-lt"/>
              </a:rPr>
              <a:t>State management </a:t>
            </a:r>
          </a:p>
          <a:p>
            <a:pPr algn="ctr"/>
            <a:r>
              <a:rPr lang="en-IN" sz="1200" b="1" dirty="0">
                <a:solidFill>
                  <a:srgbClr val="000000"/>
                </a:solidFill>
                <a:latin typeface="+mj-lt"/>
              </a:rPr>
              <a:t>of property on the </a:t>
            </a:r>
          </a:p>
          <a:p>
            <a:pPr algn="ctr"/>
            <a:r>
              <a:rPr lang="en-IN" sz="1200" b="1" dirty="0">
                <a:solidFill>
                  <a:srgbClr val="000000"/>
                </a:solidFill>
                <a:latin typeface="+mj-lt"/>
              </a:rPr>
              <a:t>Blockchain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9ABF0-3901-4884-8E75-9C64118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51" y="160861"/>
            <a:ext cx="3646220" cy="538063"/>
          </a:xfrm>
        </p:spPr>
        <p:txBody>
          <a:bodyPr/>
          <a:lstStyle/>
          <a:p>
            <a:r>
              <a:rPr lang="en-IN" sz="3000" dirty="0"/>
              <a:t>The Model for the Future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617F9-7595-451E-905F-63358253FCEF}"/>
              </a:ext>
            </a:extLst>
          </p:cNvPr>
          <p:cNvSpPr/>
          <p:nvPr/>
        </p:nvSpPr>
        <p:spPr>
          <a:xfrm>
            <a:off x="214313" y="4101976"/>
            <a:ext cx="8701087" cy="364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500" b="1" dirty="0">
                <a:solidFill>
                  <a:srgbClr val="000000"/>
                </a:solidFill>
                <a:latin typeface="+mj-lt"/>
              </a:rPr>
              <a:t>Government &amp; Regulatory Ownership, Oversight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468FA-1626-45E3-B282-E4A336EF7394}"/>
              </a:ext>
            </a:extLst>
          </p:cNvPr>
          <p:cNvSpPr/>
          <p:nvPr/>
        </p:nvSpPr>
        <p:spPr>
          <a:xfrm>
            <a:off x="192657" y="4528802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KYC Provider</a:t>
            </a:r>
          </a:p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(Aadhar)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FEC8F-A272-4C1D-8407-E5CFBD1865E3}"/>
              </a:ext>
            </a:extLst>
          </p:cNvPr>
          <p:cNvSpPr/>
          <p:nvPr/>
        </p:nvSpPr>
        <p:spPr>
          <a:xfrm>
            <a:off x="1669088" y="4528802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Major Life Event Triggers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4769C-D8A0-4DC4-8B19-D3AC9B1F1659}"/>
              </a:ext>
            </a:extLst>
          </p:cNvPr>
          <p:cNvSpPr/>
          <p:nvPr/>
        </p:nvSpPr>
        <p:spPr>
          <a:xfrm>
            <a:off x="3116885" y="4528802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Registrar Office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53C73-02DD-4E26-A0AD-B5C9F696A153}"/>
              </a:ext>
            </a:extLst>
          </p:cNvPr>
          <p:cNvSpPr/>
          <p:nvPr/>
        </p:nvSpPr>
        <p:spPr>
          <a:xfrm>
            <a:off x="4593148" y="4528802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Documentation, Legal &amp; Compliance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D53338-4F6D-449F-8672-35928BA3FD57}"/>
              </a:ext>
            </a:extLst>
          </p:cNvPr>
          <p:cNvSpPr/>
          <p:nvPr/>
        </p:nvSpPr>
        <p:spPr>
          <a:xfrm>
            <a:off x="6102862" y="4528801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Regional Govt Authorities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15C96-CBB0-4A58-A309-E4744215E0CA}"/>
              </a:ext>
            </a:extLst>
          </p:cNvPr>
          <p:cNvSpPr/>
          <p:nvPr/>
        </p:nvSpPr>
        <p:spPr>
          <a:xfrm>
            <a:off x="7586437" y="4528800"/>
            <a:ext cx="1318333" cy="446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rgbClr val="000000"/>
                </a:solidFill>
                <a:latin typeface="+mj-lt"/>
              </a:rPr>
              <a:t>Bank &amp; Financial Institutions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84A70-EE0A-4014-A865-D0D8040E58E1}"/>
              </a:ext>
            </a:extLst>
          </p:cNvPr>
          <p:cNvSpPr/>
          <p:nvPr/>
        </p:nvSpPr>
        <p:spPr>
          <a:xfrm>
            <a:off x="233189" y="940834"/>
            <a:ext cx="1054473" cy="2886458"/>
          </a:xfrm>
          <a:prstGeom prst="rect">
            <a:avLst/>
          </a:prstGeom>
          <a:solidFill>
            <a:srgbClr val="4386FF"/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500" b="1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851986-0EDE-400F-89F3-291D7BB305A6}"/>
              </a:ext>
            </a:extLst>
          </p:cNvPr>
          <p:cNvSpPr/>
          <p:nvPr/>
        </p:nvSpPr>
        <p:spPr>
          <a:xfrm>
            <a:off x="7748511" y="940834"/>
            <a:ext cx="1139344" cy="2886457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100" b="1" dirty="0">
                <a:solidFill>
                  <a:srgbClr val="000000"/>
                </a:solidFill>
                <a:latin typeface="+mj-lt"/>
              </a:rPr>
              <a:t>UI for User Interaction &amp; Query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8C4FF-EF0D-4EEE-AC60-F68338243D27}"/>
              </a:ext>
            </a:extLst>
          </p:cNvPr>
          <p:cNvSpPr/>
          <p:nvPr/>
        </p:nvSpPr>
        <p:spPr>
          <a:xfrm>
            <a:off x="1632857" y="970341"/>
            <a:ext cx="4637314" cy="2795465"/>
          </a:xfrm>
          <a:prstGeom prst="rect">
            <a:avLst/>
          </a:prstGeom>
          <a:solidFill>
            <a:srgbClr val="0066FF"/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200" b="1" dirty="0">
              <a:solidFill>
                <a:srgbClr val="000000"/>
              </a:solidFill>
              <a:latin typeface="+mj-lt"/>
            </a:endParaRPr>
          </a:p>
          <a:p>
            <a:pPr algn="ctr"/>
            <a:endParaRPr lang="en-IN" sz="1200" b="1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IN" sz="1200" b="1" dirty="0">
                <a:solidFill>
                  <a:srgbClr val="000000"/>
                </a:solidFill>
                <a:latin typeface="+mj-lt"/>
              </a:rPr>
              <a:t>Smart Property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F866ED-D611-4D0A-B239-F26381378705}"/>
              </a:ext>
            </a:extLst>
          </p:cNvPr>
          <p:cNvSpPr/>
          <p:nvPr/>
        </p:nvSpPr>
        <p:spPr>
          <a:xfrm>
            <a:off x="1742744" y="3376032"/>
            <a:ext cx="3376800" cy="2797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500" b="1" dirty="0">
                <a:solidFill>
                  <a:srgbClr val="000000"/>
                </a:solidFill>
                <a:latin typeface="+mj-lt"/>
              </a:rPr>
              <a:t>Land </a:t>
            </a:r>
            <a:r>
              <a:rPr lang="en-IN" sz="1000" b="1" dirty="0">
                <a:solidFill>
                  <a:srgbClr val="000000"/>
                </a:solidFill>
                <a:latin typeface="+mj-lt"/>
              </a:rPr>
              <a:t>(Single Owner)</a:t>
            </a:r>
            <a:endParaRPr lang="en-IN" sz="15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EB8F71-437D-4F4E-9B82-C54CC9253202}"/>
              </a:ext>
            </a:extLst>
          </p:cNvPr>
          <p:cNvSpPr/>
          <p:nvPr/>
        </p:nvSpPr>
        <p:spPr>
          <a:xfrm>
            <a:off x="1742744" y="2992658"/>
            <a:ext cx="3376800" cy="3312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Land </a:t>
            </a:r>
            <a:r>
              <a:rPr lang="en-IN" sz="1000" b="1" dirty="0">
                <a:solidFill>
                  <a:srgbClr val="000000"/>
                </a:solidFill>
                <a:latin typeface="+mj-lt"/>
              </a:rPr>
              <a:t>(Multiple Owners + Mutation)</a:t>
            </a:r>
            <a:endParaRPr lang="en-IN" sz="1000" b="1" dirty="0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DD2AEA-19DF-403D-BA6B-9C812676753B}"/>
              </a:ext>
            </a:extLst>
          </p:cNvPr>
          <p:cNvSpPr/>
          <p:nvPr/>
        </p:nvSpPr>
        <p:spPr>
          <a:xfrm>
            <a:off x="1742744" y="2609284"/>
            <a:ext cx="3376800" cy="3312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Land + Structure </a:t>
            </a:r>
            <a:r>
              <a:rPr lang="en-IN" sz="1000" b="1" dirty="0">
                <a:solidFill>
                  <a:srgbClr val="000000"/>
                </a:solidFill>
                <a:latin typeface="+mj-lt"/>
              </a:rPr>
              <a:t>(Single Owner)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756E61-C259-409C-9DE9-ACA6B721074D}"/>
              </a:ext>
            </a:extLst>
          </p:cNvPr>
          <p:cNvSpPr/>
          <p:nvPr/>
        </p:nvSpPr>
        <p:spPr>
          <a:xfrm>
            <a:off x="1742744" y="1842536"/>
            <a:ext cx="3376800" cy="33121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Apartment </a:t>
            </a:r>
            <a:r>
              <a:rPr lang="en-IN" sz="1000" b="1" dirty="0">
                <a:solidFill>
                  <a:srgbClr val="000000"/>
                </a:solidFill>
                <a:latin typeface="+mj-lt"/>
              </a:rPr>
              <a:t>(Multi-storey + Multiple Owners)</a:t>
            </a:r>
            <a:r>
              <a:rPr lang="en-IN" sz="1500" b="1" dirty="0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F7D19A3-814B-42F9-B584-0E46C101680B}"/>
              </a:ext>
            </a:extLst>
          </p:cNvPr>
          <p:cNvSpPr/>
          <p:nvPr/>
        </p:nvSpPr>
        <p:spPr>
          <a:xfrm>
            <a:off x="1742744" y="1459162"/>
            <a:ext cx="3376800" cy="33121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Tokenization of Property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98224FF-B08E-4CB0-9BD3-B785C0FF62DA}"/>
              </a:ext>
            </a:extLst>
          </p:cNvPr>
          <p:cNvSpPr/>
          <p:nvPr/>
        </p:nvSpPr>
        <p:spPr>
          <a:xfrm>
            <a:off x="1742744" y="1075788"/>
            <a:ext cx="3376800" cy="331210"/>
          </a:xfrm>
          <a:prstGeom prst="rect">
            <a:avLst/>
          </a:prstGeom>
          <a:solidFill>
            <a:srgbClr val="00DE64"/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Peer to Peer Token Exchange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7896D4B-BA08-40F2-9BF0-774819C23E4B}"/>
              </a:ext>
            </a:extLst>
          </p:cNvPr>
          <p:cNvCxnSpPr>
            <a:cxnSpLocks/>
          </p:cNvCxnSpPr>
          <p:nvPr/>
        </p:nvCxnSpPr>
        <p:spPr>
          <a:xfrm flipV="1">
            <a:off x="5661601" y="863845"/>
            <a:ext cx="19602" cy="2900071"/>
          </a:xfrm>
          <a:prstGeom prst="straightConnector1">
            <a:avLst/>
          </a:prstGeom>
          <a:ln w="25400" cap="rnd">
            <a:noFill/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720D960-61A9-476B-9E47-7F9B74AF872A}"/>
              </a:ext>
            </a:extLst>
          </p:cNvPr>
          <p:cNvSpPr txBox="1"/>
          <p:nvPr/>
        </p:nvSpPr>
        <p:spPr>
          <a:xfrm>
            <a:off x="4360428" y="225593"/>
            <a:ext cx="17837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latin typeface="+mj-lt"/>
              </a:rPr>
              <a:t>Evolution of Blockchain backed Property Ownership</a:t>
            </a:r>
          </a:p>
          <a:p>
            <a:pPr algn="ctr"/>
            <a:endParaRPr lang="en-IN" sz="1000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EB7A83-D187-46D6-92A3-F4D1E7E0D8AF}"/>
              </a:ext>
            </a:extLst>
          </p:cNvPr>
          <p:cNvSpPr/>
          <p:nvPr/>
        </p:nvSpPr>
        <p:spPr>
          <a:xfrm>
            <a:off x="1742744" y="2225910"/>
            <a:ext cx="3376800" cy="3312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dirty="0">
                <a:solidFill>
                  <a:srgbClr val="000000"/>
                </a:solidFill>
                <a:latin typeface="+mj-lt"/>
              </a:rPr>
              <a:t>Land + Structure </a:t>
            </a:r>
            <a:r>
              <a:rPr lang="en-IN" sz="1000" b="1" dirty="0">
                <a:solidFill>
                  <a:srgbClr val="000000"/>
                </a:solidFill>
                <a:latin typeface="+mj-lt"/>
              </a:rPr>
              <a:t>(Multiple Owners)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E4CC9D-1E4C-4DC3-9689-7A11678F9AF5}"/>
              </a:ext>
            </a:extLst>
          </p:cNvPr>
          <p:cNvSpPr/>
          <p:nvPr/>
        </p:nvSpPr>
        <p:spPr>
          <a:xfrm>
            <a:off x="156473" y="1870620"/>
            <a:ext cx="1205299" cy="73866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Users on the platform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896D4B-BA08-40F2-9BF0-774819C23E4B}"/>
              </a:ext>
            </a:extLst>
          </p:cNvPr>
          <p:cNvCxnSpPr>
            <a:cxnSpLocks/>
          </p:cNvCxnSpPr>
          <p:nvPr/>
        </p:nvCxnSpPr>
        <p:spPr>
          <a:xfrm flipV="1">
            <a:off x="5186917" y="698924"/>
            <a:ext cx="0" cy="3061634"/>
          </a:xfrm>
          <a:prstGeom prst="straightConnector1">
            <a:avLst/>
          </a:prstGeom>
          <a:ln w="25400" cap="rnd">
            <a:solidFill>
              <a:srgbClr val="FF339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A007A97-80FF-4533-A21E-504B55E71D3A}"/>
              </a:ext>
            </a:extLst>
          </p:cNvPr>
          <p:cNvSpPr/>
          <p:nvPr/>
        </p:nvSpPr>
        <p:spPr>
          <a:xfrm>
            <a:off x="5232282" y="1039808"/>
            <a:ext cx="990696" cy="26303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woPt" dir="t"/>
          </a:scene3d>
          <a:sp3d extrusionH="76200" prstMaterial="metal">
            <a:bevelT/>
            <a:bevelB/>
            <a:extrusionClr>
              <a:schemeClr val="tx1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200" b="1" dirty="0">
              <a:solidFill>
                <a:srgbClr val="000000"/>
              </a:solidFill>
              <a:latin typeface="+mj-lt"/>
            </a:endParaRPr>
          </a:p>
          <a:p>
            <a:pPr algn="ctr"/>
            <a:endParaRPr lang="en-IN" sz="1200" b="1" dirty="0">
              <a:solidFill>
                <a:srgbClr val="000000"/>
              </a:solidFill>
              <a:latin typeface="+mj-lt"/>
            </a:endParaRPr>
          </a:p>
          <a:p>
            <a:pPr algn="ctr"/>
            <a:r>
              <a:rPr lang="en-IN" sz="1200" b="1" dirty="0">
                <a:solidFill>
                  <a:srgbClr val="000000"/>
                </a:solidFill>
                <a:latin typeface="+mj-lt"/>
              </a:rPr>
              <a:t>Smart Property Layer</a:t>
            </a:r>
          </a:p>
        </p:txBody>
      </p:sp>
      <p:sp>
        <p:nvSpPr>
          <p:cNvPr id="16" name="Up-Down Arrow 15"/>
          <p:cNvSpPr/>
          <p:nvPr/>
        </p:nvSpPr>
        <p:spPr>
          <a:xfrm>
            <a:off x="4466834" y="3853913"/>
            <a:ext cx="205527" cy="185568"/>
          </a:xfrm>
          <a:prstGeom prst="upDownArrow">
            <a:avLst>
              <a:gd name="adj1" fmla="val 70736"/>
              <a:gd name="adj2" fmla="val 18894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7315201" y="2173746"/>
            <a:ext cx="411538" cy="234917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05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978819" y="1095068"/>
            <a:ext cx="4236762" cy="4105809"/>
            <a:chOff x="1827659" y="1095068"/>
            <a:chExt cx="4387922" cy="4105809"/>
          </a:xfrm>
        </p:grpSpPr>
        <p:sp>
          <p:nvSpPr>
            <p:cNvPr id="9" name="Oval 8"/>
            <p:cNvSpPr/>
            <p:nvPr/>
          </p:nvSpPr>
          <p:spPr>
            <a:xfrm>
              <a:off x="1827659" y="1095068"/>
              <a:ext cx="4387922" cy="410580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0800000">
              <a:off x="3255130" y="4244987"/>
              <a:ext cx="1593296" cy="664354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009256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Mitigate risk of fraud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9092046">
              <a:off x="2103417" y="1543977"/>
              <a:ext cx="2926498" cy="263031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1576588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Tokenization using smart features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4374768">
              <a:off x="3256160" y="1903753"/>
              <a:ext cx="3076316" cy="2243653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009256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Improvement of Liquidity in economy</a:t>
              </a: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721" y="105021"/>
            <a:ext cx="8712253" cy="707400"/>
          </a:xfrm>
        </p:spPr>
        <p:txBody>
          <a:bodyPr/>
          <a:lstStyle/>
          <a:p>
            <a:pPr algn="ctr"/>
            <a:r>
              <a:rPr lang="en-US" dirty="0"/>
              <a:t>Key Differentiators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410244" y="1595719"/>
            <a:ext cx="3242875" cy="3104508"/>
            <a:chOff x="2311685" y="1559958"/>
            <a:chExt cx="3452117" cy="3299717"/>
          </a:xfrm>
        </p:grpSpPr>
        <p:sp>
          <p:nvSpPr>
            <p:cNvPr id="8" name="Oval 7"/>
            <p:cNvSpPr/>
            <p:nvPr/>
          </p:nvSpPr>
          <p:spPr>
            <a:xfrm>
              <a:off x="2311685" y="1559958"/>
              <a:ext cx="3452117" cy="329971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01984">
              <a:off x="3072567" y="1883072"/>
              <a:ext cx="2135462" cy="1000685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0795023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Unified distributed ledger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7493812">
              <a:off x="3001625" y="2326925"/>
              <a:ext cx="2775733" cy="213596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009256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Reduction in cost of transfer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5790894">
              <a:off x="2226724" y="2874110"/>
              <a:ext cx="1593296" cy="876728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009256"/>
                </a:avLst>
              </a:prstTxWarp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Eliminate litigations</a:t>
              </a:r>
            </a:p>
          </p:txBody>
        </p:sp>
      </p:grpSp>
      <p:cxnSp>
        <p:nvCxnSpPr>
          <p:cNvPr id="26" name="Straight Connector 25"/>
          <p:cNvCxnSpPr/>
          <p:nvPr/>
        </p:nvCxnSpPr>
        <p:spPr>
          <a:xfrm flipV="1">
            <a:off x="6216722" y="2458414"/>
            <a:ext cx="430658" cy="6630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47380" y="2458414"/>
            <a:ext cx="13356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674351" y="1927523"/>
            <a:ext cx="793359" cy="12209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467710" y="1927523"/>
            <a:ext cx="31323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6"/>
          </p:cNvCxnSpPr>
          <p:nvPr/>
        </p:nvCxnSpPr>
        <p:spPr>
          <a:xfrm flipV="1">
            <a:off x="5047453" y="1308333"/>
            <a:ext cx="1187110" cy="18044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16722" y="1292020"/>
            <a:ext cx="564222" cy="1631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16271" y="1138131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Core Values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52448" y="1767815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Primary benefits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37198" y="2304525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Secondary benefits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930720" y="2053764"/>
            <a:ext cx="2116733" cy="2117953"/>
            <a:chOff x="2930720" y="2053764"/>
            <a:chExt cx="2116733" cy="2117953"/>
          </a:xfrm>
        </p:grpSpPr>
        <p:grpSp>
          <p:nvGrpSpPr>
            <p:cNvPr id="18" name="Group 17"/>
            <p:cNvGrpSpPr/>
            <p:nvPr/>
          </p:nvGrpSpPr>
          <p:grpSpPr>
            <a:xfrm>
              <a:off x="2930720" y="2053764"/>
              <a:ext cx="2116733" cy="2117953"/>
              <a:chOff x="2917861" y="2075380"/>
              <a:chExt cx="2208944" cy="221921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917861" y="2075380"/>
                <a:ext cx="2208944" cy="2219218"/>
              </a:xfrm>
              <a:prstGeom prst="ellipse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14300"/>
                <a:r>
                  <a:rPr lang="en-US" sz="7200" dirty="0"/>
                  <a:t>T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628336" y="3326790"/>
                <a:ext cx="9188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RANSFER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617805" y="2919257"/>
                <a:ext cx="1353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RANSPARENCY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28079" y="3127376"/>
                <a:ext cx="6030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RUST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6200000">
              <a:off x="3069245" y="3052554"/>
              <a:ext cx="765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/>
                  </a:solidFill>
                </a:rPr>
                <a:t>PROPER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89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50019" y="71268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dirty="0"/>
              <a:t>Technologies Used</a:t>
            </a:r>
            <a:endParaRPr dirty="0"/>
          </a:p>
        </p:txBody>
      </p:sp>
      <p:pic>
        <p:nvPicPr>
          <p:cNvPr id="1028" name="Picture 4" descr="Image result for aws">
            <a:extLst>
              <a:ext uri="{FF2B5EF4-FFF2-40B4-BE49-F238E27FC236}">
                <a16:creationId xmlns:a16="http://schemas.microsoft.com/office/drawing/2014/main" id="{5D1859FC-6373-4766-93E9-D58C0330E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4" y="3028224"/>
            <a:ext cx="3963867" cy="122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Image result for hyperledger fabric blockchain">
            <a:extLst>
              <a:ext uri="{FF2B5EF4-FFF2-40B4-BE49-F238E27FC236}">
                <a16:creationId xmlns:a16="http://schemas.microsoft.com/office/drawing/2014/main" id="{08BBB21C-2ED4-4E40-9BEA-7551D3981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4" y="1279788"/>
            <a:ext cx="3963867" cy="1106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Image result for node js">
            <a:extLst>
              <a:ext uri="{FF2B5EF4-FFF2-40B4-BE49-F238E27FC236}">
                <a16:creationId xmlns:a16="http://schemas.microsoft.com/office/drawing/2014/main" id="{6950FBE9-6E50-4F64-9A86-54D069F33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4" b="13687"/>
          <a:stretch/>
        </p:blipFill>
        <p:spPr bwMode="auto">
          <a:xfrm>
            <a:off x="5045217" y="1279788"/>
            <a:ext cx="3414904" cy="1106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3EBF193A-9DFB-4AE2-87BE-8B9940680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r="20354"/>
          <a:stretch/>
        </p:blipFill>
        <p:spPr bwMode="auto">
          <a:xfrm>
            <a:off x="7618190" y="3028224"/>
            <a:ext cx="1440107" cy="122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2E6D-8664-4D2B-B60D-7F6EF4618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6256" y="3028224"/>
            <a:ext cx="3275031" cy="1228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131" y="-107576"/>
            <a:ext cx="5227738" cy="722768"/>
          </a:xfrm>
        </p:spPr>
        <p:txBody>
          <a:bodyPr/>
          <a:lstStyle/>
          <a:p>
            <a:pPr algn="ctr"/>
            <a:r>
              <a:rPr lang="en-US" dirty="0"/>
              <a:t>Application architecture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45" y="668210"/>
            <a:ext cx="6469946" cy="431589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9C258-8D8E-4652-B793-80566CA79D0F}"/>
              </a:ext>
            </a:extLst>
          </p:cNvPr>
          <p:cNvSpPr txBox="1"/>
          <p:nvPr/>
        </p:nvSpPr>
        <p:spPr>
          <a:xfrm>
            <a:off x="5217459" y="1083449"/>
            <a:ext cx="2320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Hyperledger Fabric v.1.3 </a:t>
            </a:r>
          </a:p>
          <a:p>
            <a:pPr algn="ctr"/>
            <a:r>
              <a:rPr lang="en-IN" sz="1200" dirty="0"/>
              <a:t>Built on AWS EC2 – T2.Large</a:t>
            </a:r>
          </a:p>
        </p:txBody>
      </p:sp>
    </p:spTree>
    <p:extLst>
      <p:ext uri="{BB962C8B-B14F-4D97-AF65-F5344CB8AC3E}">
        <p14:creationId xmlns:p14="http://schemas.microsoft.com/office/powerpoint/2010/main" val="39475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12739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 dirty="0"/>
              <a:t>Post Course</a:t>
            </a:r>
            <a:endParaRPr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311700" y="791576"/>
            <a:ext cx="8417963" cy="4003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Plans after </a:t>
            </a:r>
            <a:r>
              <a:rPr lang="en-US" sz="1800" dirty="0">
                <a:latin typeface="+mj-lt"/>
                <a:ea typeface="Open Sans"/>
                <a:cs typeface="Open Sans"/>
                <a:sym typeface="Open Sans"/>
              </a:rPr>
              <a:t>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ourse Completion</a:t>
            </a:r>
          </a:p>
          <a:p>
            <a:pPr lvl="6">
              <a:buSzPts val="1800"/>
            </a:pPr>
            <a:endParaRPr lang="en-IN" sz="1800" b="0" i="0" u="none" strike="noStrike" cap="none" dirty="0">
              <a:solidFill>
                <a:srgbClr val="000000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Add more Organizations to the Blockchain participation Channel.</a:t>
            </a: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endParaRPr lang="en-IN" sz="1800" dirty="0"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Perform all validations and workflow between orgs within the app.</a:t>
            </a: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endParaRPr lang="en-IN" sz="1800" dirty="0"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Add all pending Features to the app (IPFS to store registration doc &amp; its hash to be included </a:t>
            </a:r>
            <a:r>
              <a:rPr lang="en-IN" sz="1800" dirty="0">
                <a:latin typeface="+mj-lt"/>
                <a:ea typeface="Open Sans"/>
                <a:cs typeface="Open Sans"/>
                <a:sym typeface="Open Sans"/>
              </a:rPr>
              <a:t>during block creation, Continuous </a:t>
            </a:r>
            <a:r>
              <a:rPr lang="en-IN" sz="1800" dirty="0" err="1">
                <a:latin typeface="+mj-lt"/>
                <a:ea typeface="Open Sans"/>
                <a:cs typeface="Open Sans"/>
                <a:sym typeface="Open Sans"/>
              </a:rPr>
              <a:t>lat</a:t>
            </a:r>
            <a:r>
              <a:rPr lang="en-IN" sz="1800" dirty="0">
                <a:latin typeface="+mj-lt"/>
                <a:ea typeface="Open Sans"/>
                <a:cs typeface="Open Sans"/>
                <a:sym typeface="Open Sans"/>
              </a:rPr>
              <a:t>-long to mark boundaries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).</a:t>
            </a: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endParaRPr lang="en-IN" sz="1800" b="0" i="0" u="none" strike="noStrike" cap="none" dirty="0">
              <a:solidFill>
                <a:srgbClr val="000000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Implement other layers in the evolution diagram.</a:t>
            </a: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endParaRPr lang="en-IN" sz="1800" dirty="0"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dirty="0">
                <a:latin typeface="+mj-lt"/>
                <a:ea typeface="Open Sans"/>
                <a:cs typeface="Open Sans"/>
                <a:sym typeface="Open Sans"/>
              </a:rPr>
              <a:t>Move into asset tokenization enabling partial tokenised ownership.</a:t>
            </a: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endParaRPr lang="en-IN" sz="1800" b="0" i="0" u="none" strike="noStrike" cap="none" dirty="0">
              <a:solidFill>
                <a:srgbClr val="000000"/>
              </a:solidFill>
              <a:latin typeface="+mj-lt"/>
              <a:ea typeface="Open Sans"/>
              <a:cs typeface="Open Sans"/>
              <a:sym typeface="Open Sans"/>
            </a:endParaRPr>
          </a:p>
          <a:p>
            <a:pPr marL="285750" lvl="6" indent="-285750">
              <a:buSzPts val="1800"/>
              <a:buFont typeface="Arial" panose="020B0604020202020204" pitchFamily="34" charset="0"/>
              <a:buChar char="•"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+mj-lt"/>
                <a:ea typeface="Open Sans"/>
                <a:cs typeface="Open Sans"/>
                <a:sym typeface="Open Sans"/>
              </a:rPr>
              <a:t>Implement Peer to Peer exchange for these asset tokens.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57EC2-C4AC-4352-A625-B17FF767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7070735" cy="707400"/>
          </a:xfrm>
        </p:spPr>
        <p:txBody>
          <a:bodyPr/>
          <a:lstStyle/>
          <a:p>
            <a:pPr algn="ctr"/>
            <a:r>
              <a:rPr lang="en-US" dirty="0"/>
              <a:t>Link to the App @ Google App Store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78D15-841B-4567-865E-AC47B4A83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114300" indent="0" algn="ctr">
              <a:buNone/>
            </a:pPr>
            <a:r>
              <a:rPr lang="en-IN" dirty="0">
                <a:hlinkClick r:id="rId2"/>
              </a:rPr>
              <a:t>https://bit.ly/2XzlXIx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567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Demo- Execution of the application</a:t>
            </a:r>
            <a:endParaRPr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49C3D1D6-636E-49B3-BAB0-85F53201E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-6724"/>
            <a:ext cx="914082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8292"/>
            <a:ext cx="8520600" cy="707400"/>
          </a:xfrm>
        </p:spPr>
        <p:txBody>
          <a:bodyPr/>
          <a:lstStyle/>
          <a:p>
            <a:pPr algn="ctr"/>
            <a:r>
              <a:rPr lang="en-US" dirty="0"/>
              <a:t>Business Plan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975692"/>
            <a:ext cx="8747776" cy="3697561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+mj-lt"/>
              </a:rPr>
              <a:t>Revenue streams: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Transaction Fee at the time of transfer (1%).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Token exchange commissions for exchanging ProperT tokens.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Platform to advertise sale of property.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Builder/Seller reputation based on the past sales.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1600" dirty="0">
                <a:latin typeface="+mj-lt"/>
              </a:rPr>
              <a:t>Endorsements for Blockchain backed smart properties vs others.</a:t>
            </a:r>
          </a:p>
          <a:p>
            <a:pPr marL="11430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482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Q &amp; A">
            <a:extLst>
              <a:ext uri="{FF2B5EF4-FFF2-40B4-BE49-F238E27FC236}">
                <a16:creationId xmlns:a16="http://schemas.microsoft.com/office/drawing/2014/main" id="{E1AB37D4-09C7-461F-9A5A-595BECEFC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594" y="471423"/>
            <a:ext cx="6226969" cy="442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hank You">
            <a:extLst>
              <a:ext uri="{FF2B5EF4-FFF2-40B4-BE49-F238E27FC236}">
                <a16:creationId xmlns:a16="http://schemas.microsoft.com/office/drawing/2014/main" id="{18A0A37F-55C2-45B9-9783-7369092E0C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5" t="5242" r="22357" b="8014"/>
          <a:stretch/>
        </p:blipFill>
        <p:spPr bwMode="auto">
          <a:xfrm>
            <a:off x="2150268" y="0"/>
            <a:ext cx="488704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1956075" y="1094875"/>
            <a:ext cx="523185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Problem Statement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Introduction to Team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Answers to the Questionnaire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Existing System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Proposed Solution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Platform Specifications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Business Applications, Post course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Demo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Q &amp; A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Agenda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052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8015871" cy="3302700"/>
          </a:xfrm>
        </p:spPr>
        <p:txBody>
          <a:bodyPr/>
          <a:lstStyle/>
          <a:p>
            <a:r>
              <a:rPr lang="en-GB" sz="1400" dirty="0">
                <a:latin typeface="+mj-lt"/>
              </a:rPr>
              <a:t>A registered sale deed is not a government guarantee of land ownership. </a:t>
            </a:r>
          </a:p>
          <a:p>
            <a:endParaRPr lang="en-GB" sz="1400" dirty="0">
              <a:latin typeface="+mj-lt"/>
            </a:endParaRPr>
          </a:p>
          <a:p>
            <a:r>
              <a:rPr lang="en-GB" sz="1400" dirty="0">
                <a:latin typeface="+mj-lt"/>
              </a:rPr>
              <a:t>This implies that</a:t>
            </a:r>
          </a:p>
          <a:p>
            <a:pPr lvl="1"/>
            <a:r>
              <a:rPr lang="en-US" dirty="0">
                <a:latin typeface="+mj-lt"/>
              </a:rPr>
              <a:t>Land titles in India are unclear due to various reasons such as legacy issues from the </a:t>
            </a:r>
            <a:r>
              <a:rPr lang="en-US" i="1" dirty="0">
                <a:latin typeface="+mj-lt"/>
              </a:rPr>
              <a:t>zamindari system</a:t>
            </a:r>
            <a:r>
              <a:rPr lang="en-US" dirty="0">
                <a:latin typeface="+mj-lt"/>
              </a:rPr>
              <a:t>, gaps in the legal framework, and poor administration of land records.</a:t>
            </a:r>
          </a:p>
          <a:p>
            <a:pPr lvl="1"/>
            <a:r>
              <a:rPr lang="en-US" dirty="0">
                <a:latin typeface="+mj-lt"/>
              </a:rPr>
              <a:t>Agricultural land cannot be used for commercial or residential purpose</a:t>
            </a:r>
          </a:p>
          <a:p>
            <a:pPr lvl="1"/>
            <a:r>
              <a:rPr lang="en-US" dirty="0">
                <a:latin typeface="+mj-lt"/>
              </a:rPr>
              <a:t>Lack of coordinates to determine the accurate province of the land owned leads to conflicts</a:t>
            </a:r>
          </a:p>
        </p:txBody>
      </p:sp>
    </p:spTree>
    <p:extLst>
      <p:ext uri="{BB962C8B-B14F-4D97-AF65-F5344CB8AC3E}">
        <p14:creationId xmlns:p14="http://schemas.microsoft.com/office/powerpoint/2010/main" val="354350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8042" y="1090329"/>
            <a:ext cx="4602736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latin typeface="+mj-lt"/>
              </a:rPr>
              <a:t>Feudalism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was a combination of legal and military customs in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3" tooltip="Medieval Europe"/>
              </a:rPr>
              <a:t>medieval Europe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that flourished between the 9th and 15th centuries. Broadly defined, it was a way of structuring society around relationships derived from the holding of land in exchange for service or </a:t>
            </a:r>
            <a:r>
              <a:rPr lang="en-US" dirty="0" err="1">
                <a:solidFill>
                  <a:srgbClr val="222222"/>
                </a:solidFill>
                <a:latin typeface="+mj-lt"/>
              </a:rPr>
              <a:t>labour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 </a:t>
            </a:r>
            <a:endParaRPr lang="en-US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1925" y="2382198"/>
            <a:ext cx="457200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+mj-lt"/>
              </a:rPr>
              <a:t>The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Land Registration Act 1925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(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LRA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) was an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4" tooltip="Act of Parliament"/>
              </a:rPr>
              <a:t>act of Parliament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in the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5" tooltip="United Kingdom"/>
              </a:rPr>
              <a:t>United Kingdom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that codified, </a:t>
            </a:r>
            <a:r>
              <a:rPr lang="en-US" dirty="0" err="1">
                <a:solidFill>
                  <a:srgbClr val="222222"/>
                </a:solidFill>
                <a:latin typeface="+mj-lt"/>
              </a:rPr>
              <a:t>prioritised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 and extended the system of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6" tooltip="Land registration"/>
              </a:rPr>
              <a:t>land registration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in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7" tooltip="England and Wales"/>
              </a:rPr>
              <a:t>England and Wales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  <a:r>
              <a:rPr lang="en-US" baseline="30000" dirty="0">
                <a:solidFill>
                  <a:srgbClr val="0B0080"/>
                </a:solidFill>
                <a:latin typeface="+mj-lt"/>
                <a:hlinkClick r:id="rId8"/>
              </a:rPr>
              <a:t>[1]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It has largely been repealed, and updated in the </a:t>
            </a:r>
            <a:r>
              <a:rPr lang="en-US" dirty="0">
                <a:solidFill>
                  <a:srgbClr val="0B0080"/>
                </a:solidFill>
                <a:latin typeface="+mj-lt"/>
                <a:hlinkClick r:id="rId9" tooltip="Land Registration Act 2002"/>
              </a:rPr>
              <a:t>Land Registration Act 2002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.</a:t>
            </a: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029" y="3878818"/>
            <a:ext cx="4572000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+mj-lt"/>
              </a:rPr>
              <a:t>Impact across </a:t>
            </a:r>
            <a:r>
              <a:rPr lang="en-US" dirty="0" err="1">
                <a:solidFill>
                  <a:srgbClr val="222222"/>
                </a:solidFill>
                <a:latin typeface="+mj-lt"/>
              </a:rPr>
              <a:t>valuestram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: land transfer, registration, mortgage, partition, </a:t>
            </a:r>
            <a:r>
              <a:rPr lang="en-US" dirty="0" err="1">
                <a:solidFill>
                  <a:srgbClr val="0B0080"/>
                </a:solidFill>
                <a:latin typeface="+mj-lt"/>
                <a:hlinkClick r:id="rId10" tooltip="Excambion"/>
              </a:rPr>
              <a:t>excambion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, fixtures, taking of land in execution, declaration of title and apportionment.</a:t>
            </a:r>
            <a:r>
              <a:rPr lang="en-US" baseline="30000" dirty="0">
                <a:solidFill>
                  <a:srgbClr val="0B0080"/>
                </a:solidFill>
                <a:latin typeface="+mj-lt"/>
                <a:hlinkClick r:id="rId11"/>
              </a:rPr>
              <a:t>[4]</a:t>
            </a:r>
            <a:endParaRPr lang="en-US" dirty="0">
              <a:latin typeface="+mj-lt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</p:spPr>
        <p:txBody>
          <a:bodyPr/>
          <a:lstStyle/>
          <a:p>
            <a:r>
              <a:rPr lang="en-US" dirty="0"/>
              <a:t>History of Property ownership </a:t>
            </a:r>
          </a:p>
        </p:txBody>
      </p:sp>
    </p:spTree>
    <p:extLst>
      <p:ext uri="{BB962C8B-B14F-4D97-AF65-F5344CB8AC3E}">
        <p14:creationId xmlns:p14="http://schemas.microsoft.com/office/powerpoint/2010/main" val="32042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acts in India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406" y="1285748"/>
            <a:ext cx="8567058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Transfer of Property Act, 1882- compulsory registration of the transfer document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405" y="1711539"/>
            <a:ext cx="856705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Property can be transferred in several ways, and conveyance of title in India is not subject to one single piece of legislative enactment.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406" y="2352773"/>
            <a:ext cx="856705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The transfer of immovable property must take place with the help of a written document that is properly executed by the transferor and the execution should be properly attested and registered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406" y="2994007"/>
            <a:ext cx="8567058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According to section 4 of the General Clauses Act, immovable property includes land, benefits to arise out of land and, things attached to the earth.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8405" y="3635240"/>
            <a:ext cx="856705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Immovable property includes.— (1) Land, (2) Benefits to arise out of land, and </a:t>
            </a:r>
          </a:p>
          <a:p>
            <a:r>
              <a:rPr lang="en-US" dirty="0">
                <a:solidFill>
                  <a:schemeClr val="bg2"/>
                </a:solidFill>
              </a:rPr>
              <a:t>(3) Things attached to the earth - </a:t>
            </a:r>
          </a:p>
          <a:p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) things embedded in the earth, (ii) things attached to what is so embedded in the earth, </a:t>
            </a:r>
          </a:p>
          <a:p>
            <a:r>
              <a:rPr lang="en-US" dirty="0">
                <a:solidFill>
                  <a:schemeClr val="bg2"/>
                </a:solidFill>
              </a:rPr>
              <a:t>(iii) things rooted in the earth except.— (a) standing timber, (b) growing crops, or (c) growing grass. </a:t>
            </a:r>
          </a:p>
        </p:txBody>
      </p:sp>
    </p:spTree>
    <p:extLst>
      <p:ext uri="{BB962C8B-B14F-4D97-AF65-F5344CB8AC3E}">
        <p14:creationId xmlns:p14="http://schemas.microsoft.com/office/powerpoint/2010/main" val="2912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84CB76-3A59-4396-9C90-B2FC93925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188"/>
          <a:stretch/>
        </p:blipFill>
        <p:spPr>
          <a:xfrm>
            <a:off x="2678097" y="56590"/>
            <a:ext cx="1009040" cy="159504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593D4-70CB-47D4-BC6B-A2EFDD464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31"/>
          <a:stretch/>
        </p:blipFill>
        <p:spPr>
          <a:xfrm>
            <a:off x="3753171" y="41222"/>
            <a:ext cx="988689" cy="162830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D499E3-DB6D-4BEC-BB62-475A0FDC1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2" r="31553" b="907"/>
          <a:stretch/>
        </p:blipFill>
        <p:spPr>
          <a:xfrm>
            <a:off x="4800210" y="48906"/>
            <a:ext cx="985207" cy="162830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7CD9755-77CA-4A27-872B-15C3B14657E2}"/>
              </a:ext>
            </a:extLst>
          </p:cNvPr>
          <p:cNvGrpSpPr/>
          <p:nvPr/>
        </p:nvGrpSpPr>
        <p:grpSpPr>
          <a:xfrm>
            <a:off x="19360" y="23939"/>
            <a:ext cx="2623439" cy="2020185"/>
            <a:chOff x="24009" y="20841"/>
            <a:chExt cx="3106283" cy="217679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02C09A-1B7F-4B3B-AABF-237E1B09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9" y="20841"/>
              <a:ext cx="3106283" cy="2176793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D4E78FF8-941D-43B0-B110-7A891C960A26}"/>
                </a:ext>
              </a:extLst>
            </p:cNvPr>
            <p:cNvSpPr/>
            <p:nvPr/>
          </p:nvSpPr>
          <p:spPr>
            <a:xfrm>
              <a:off x="1006609" y="845244"/>
              <a:ext cx="852927" cy="583985"/>
            </a:xfrm>
            <a:prstGeom prst="arc">
              <a:avLst>
                <a:gd name="adj1" fmla="val 302547"/>
                <a:gd name="adj2" fmla="val 0"/>
              </a:avLst>
            </a:prstGeom>
            <a:ln w="15875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2603734-F58A-4CAF-AE80-8CF019EBAE85}"/>
              </a:ext>
            </a:extLst>
          </p:cNvPr>
          <p:cNvSpPr/>
          <p:nvPr/>
        </p:nvSpPr>
        <p:spPr>
          <a:xfrm>
            <a:off x="2648378" y="1639884"/>
            <a:ext cx="118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/>
              <a:t>Kingdom of Dixit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BBCB98-9E07-4D45-992B-C7CFF14448BD}"/>
              </a:ext>
            </a:extLst>
          </p:cNvPr>
          <p:cNvSpPr/>
          <p:nvPr/>
        </p:nvSpPr>
        <p:spPr>
          <a:xfrm>
            <a:off x="3654079" y="1672535"/>
            <a:ext cx="11816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/>
              <a:t>Kingdom of North Sudan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435A57-7FAE-4AF9-9D65-398B52C11B3E}"/>
              </a:ext>
            </a:extLst>
          </p:cNvPr>
          <p:cNvSpPr/>
          <p:nvPr/>
        </p:nvSpPr>
        <p:spPr>
          <a:xfrm>
            <a:off x="4741860" y="1630476"/>
            <a:ext cx="1110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b="1" dirty="0"/>
              <a:t>Kingdom of Middle Earth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E8F41A3-6946-4B7C-BAFD-791B14312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8" y="2104558"/>
            <a:ext cx="2731418" cy="1473747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28DBCBA-FD2C-431B-8B6E-CDD8A4CAC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049" y="2120724"/>
            <a:ext cx="2912368" cy="1471255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238DAC-24A2-4800-A741-13C166965B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62" b="2441"/>
          <a:stretch/>
        </p:blipFill>
        <p:spPr>
          <a:xfrm>
            <a:off x="6362380" y="904291"/>
            <a:ext cx="2733454" cy="4105698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7046AD1-4578-411E-A152-7EBD0A5AD3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750"/>
          <a:stretch/>
        </p:blipFill>
        <p:spPr>
          <a:xfrm>
            <a:off x="39318" y="3626880"/>
            <a:ext cx="2096843" cy="1388593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16FE15D-3AFD-4B0C-AB1A-6DFBF66029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60" t="2536" r="15776" b="11340"/>
          <a:stretch/>
        </p:blipFill>
        <p:spPr>
          <a:xfrm>
            <a:off x="2187397" y="3636836"/>
            <a:ext cx="2008614" cy="1378234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E0EB48-050E-46A7-9A0A-79381791D59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78" t="5996" r="5276" b="3373"/>
          <a:stretch/>
        </p:blipFill>
        <p:spPr>
          <a:xfrm>
            <a:off x="4239564" y="3632803"/>
            <a:ext cx="2076712" cy="1382267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249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45514" y="3207543"/>
            <a:ext cx="34797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Shashi Pendyala – </a:t>
            </a:r>
            <a:r>
              <a:rPr lang="en-IN" sz="1250" b="1" i="1" dirty="0">
                <a:solidFill>
                  <a:srgbClr val="FF0000"/>
                </a:solidFill>
              </a:rPr>
              <a:t>Security Architect </a:t>
            </a:r>
            <a:endParaRPr lang="en-US" sz="125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1987" y="4248897"/>
            <a:ext cx="34797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Saida Vali – </a:t>
            </a:r>
            <a:r>
              <a:rPr lang="en-IN" sz="1200" b="1" i="1" dirty="0">
                <a:solidFill>
                  <a:srgbClr val="FF0000"/>
                </a:solidFill>
              </a:rPr>
              <a:t>Go To Market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09326" y="2689905"/>
            <a:ext cx="34797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b="1" i="1" dirty="0">
                <a:solidFill>
                  <a:srgbClr val="FF0000"/>
                </a:solidFill>
              </a:rPr>
              <a:t>Pavana J – </a:t>
            </a:r>
            <a:r>
              <a:rPr lang="en-IN" sz="1200" b="1" i="1" dirty="0">
                <a:solidFill>
                  <a:srgbClr val="FF0000"/>
                </a:solidFill>
              </a:rPr>
              <a:t>Application Developer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93141" y="3811688"/>
            <a:ext cx="3495898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b="1" i="1" dirty="0">
                <a:solidFill>
                  <a:srgbClr val="FF0000"/>
                </a:solidFill>
              </a:rPr>
              <a:t>Syeda Fathima – </a:t>
            </a:r>
            <a:r>
              <a:rPr lang="en-IN" sz="1200" b="1" i="1" dirty="0">
                <a:solidFill>
                  <a:srgbClr val="FF0000"/>
                </a:solidFill>
              </a:rPr>
              <a:t>Application Developer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1988" y="2076486"/>
            <a:ext cx="34797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Vijaya Rama Sailaesh K – </a:t>
            </a:r>
            <a:r>
              <a:rPr lang="en-IN" sz="1200" b="1" i="1" dirty="0">
                <a:solidFill>
                  <a:srgbClr val="FF0000"/>
                </a:solidFill>
              </a:rPr>
              <a:t>Business Dev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514" y="129071"/>
            <a:ext cx="3553940" cy="707400"/>
          </a:xfrm>
        </p:spPr>
        <p:txBody>
          <a:bodyPr/>
          <a:lstStyle/>
          <a:p>
            <a:r>
              <a:rPr lang="en-US" dirty="0"/>
              <a:t>Team 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5515" y="944203"/>
            <a:ext cx="40650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i="1" dirty="0">
                <a:solidFill>
                  <a:srgbClr val="FF0000"/>
                </a:solidFill>
              </a:rPr>
              <a:t>Srinivas Kotikila </a:t>
            </a:r>
            <a:r>
              <a:rPr lang="en-IN" sz="700" b="1" i="1" dirty="0">
                <a:solidFill>
                  <a:srgbClr val="FF0000"/>
                </a:solidFill>
              </a:rPr>
              <a:t>(Mr. Bitcoin) </a:t>
            </a:r>
            <a:r>
              <a:rPr lang="en-IN" sz="1200" b="1" i="1" dirty="0">
                <a:solidFill>
                  <a:srgbClr val="FF0000"/>
                </a:solidFill>
              </a:rPr>
              <a:t>– Product Owner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09326" y="1515071"/>
            <a:ext cx="3479713" cy="713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b="1" i="1" dirty="0">
                <a:solidFill>
                  <a:srgbClr val="FF0000"/>
                </a:solidFill>
              </a:rPr>
              <a:t>Rajatha – </a:t>
            </a:r>
            <a:r>
              <a:rPr lang="en-IN" sz="1200" b="1" i="1" dirty="0">
                <a:solidFill>
                  <a:srgbClr val="FF0000"/>
                </a:solidFill>
              </a:rPr>
              <a:t>Application Architect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064" y="1897004"/>
            <a:ext cx="1025913" cy="103041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64" y="4107400"/>
            <a:ext cx="1057786" cy="100373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26974"/>
          <a:stretch/>
        </p:blipFill>
        <p:spPr>
          <a:xfrm>
            <a:off x="3670906" y="3055005"/>
            <a:ext cx="1112966" cy="10332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52" y="2497065"/>
            <a:ext cx="1033272" cy="10332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8" r="23014" b="44074"/>
          <a:stretch/>
        </p:blipFill>
        <p:spPr>
          <a:xfrm>
            <a:off x="3774137" y="781718"/>
            <a:ext cx="992215" cy="10332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2" t="18777" r="38282" b="60049"/>
          <a:stretch/>
        </p:blipFill>
        <p:spPr>
          <a:xfrm>
            <a:off x="4753977" y="3662664"/>
            <a:ext cx="1047965" cy="10890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r="42420" b="21559"/>
          <a:stretch/>
        </p:blipFill>
        <p:spPr>
          <a:xfrm>
            <a:off x="4737155" y="1344875"/>
            <a:ext cx="1076317" cy="103327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294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2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174170" y="902394"/>
            <a:ext cx="8887102" cy="3830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None/>
            </a:pPr>
            <a:r>
              <a:rPr lang="en-GB" b="1" u="sng" dirty="0">
                <a:solidFill>
                  <a:srgbClr val="000000"/>
                </a:solidFill>
                <a:latin typeface="+mj-lt"/>
              </a:rPr>
              <a:t>Property ownership in India is messy business:</a:t>
            </a:r>
            <a:endParaRPr lang="en-GB" dirty="0">
              <a:solidFill>
                <a:srgbClr val="000000"/>
              </a:solidFill>
              <a:latin typeface="+mj-lt"/>
            </a:endParaRPr>
          </a:p>
          <a:p>
            <a:pPr marL="0" lvl="0" indent="0" algn="just">
              <a:buNone/>
            </a:pPr>
            <a:endParaRPr lang="en-GB" sz="1200" dirty="0">
              <a:solidFill>
                <a:srgbClr val="000000"/>
              </a:solidFill>
              <a:latin typeface="+mj-lt"/>
            </a:endParaRPr>
          </a:p>
          <a:p>
            <a:pPr marL="171450" indent="-171450" algn="just"/>
            <a:r>
              <a:rPr lang="en-US" sz="1200" b="1" i="1" dirty="0"/>
              <a:t>Land titles are presumptive - </a:t>
            </a:r>
            <a:r>
              <a:rPr lang="en-US" sz="1200" dirty="0"/>
              <a:t>Land records provided, in addition to other details, information on who is in possession of land, and not who the owner is</a:t>
            </a:r>
            <a:endParaRPr lang="en-US" sz="1200" b="1" i="1" dirty="0"/>
          </a:p>
          <a:p>
            <a:pPr marL="171450" indent="-171450" algn="just"/>
            <a:r>
              <a:rPr lang="en-US" sz="1200" b="1" i="1" dirty="0"/>
              <a:t>Registration of property is not mandatory for all transactions-  </a:t>
            </a:r>
            <a:r>
              <a:rPr lang="en-US" sz="1200" i="1" dirty="0"/>
              <a:t>U</a:t>
            </a:r>
            <a:r>
              <a:rPr lang="en-US" sz="1200" dirty="0"/>
              <a:t>nder the Registration Act, 1908, registration of property is not mandatory for all transactions.</a:t>
            </a:r>
            <a:endParaRPr lang="en-US" sz="1200" b="1" i="1" dirty="0"/>
          </a:p>
          <a:p>
            <a:pPr marL="171450" indent="-171450" algn="just"/>
            <a:r>
              <a:rPr lang="en-US" sz="1200" b="1" i="1" dirty="0"/>
              <a:t>The cost of registering property is high -  </a:t>
            </a:r>
            <a:r>
              <a:rPr lang="en-US" sz="1200" dirty="0"/>
              <a:t>India used to have among the highest rates of stamp duty in the </a:t>
            </a:r>
            <a:r>
              <a:rPr lang="en-US" sz="1200" dirty="0">
                <a:hlinkClick r:id="rId3"/>
              </a:rPr>
              <a:t>world (link</a:t>
            </a:r>
            <a:r>
              <a:rPr lang="en-US" sz="1200" dirty="0"/>
              <a:t>)</a:t>
            </a:r>
            <a:endParaRPr lang="en-US" sz="1200" b="1" i="1" dirty="0"/>
          </a:p>
          <a:p>
            <a:pPr marL="171450" indent="-171450" algn="just"/>
            <a:r>
              <a:rPr lang="en-US" sz="1200" b="1" i="1" dirty="0"/>
              <a:t>No one law by itself can determine the title to a property</a:t>
            </a:r>
          </a:p>
          <a:p>
            <a:pPr marL="171450" indent="-171450" algn="just"/>
            <a:r>
              <a:rPr lang="en-US" sz="1200" b="1" i="1" dirty="0"/>
              <a:t>Line of succession issues</a:t>
            </a:r>
          </a:p>
          <a:p>
            <a:pPr marL="171450" indent="-171450" algn="just"/>
            <a:endParaRPr lang="en-US" sz="1200" b="1" i="1" dirty="0"/>
          </a:p>
          <a:p>
            <a:pPr marL="171450" indent="-171450" algn="just"/>
            <a:endParaRPr lang="en-US" sz="1200" b="1" i="1" dirty="0"/>
          </a:p>
          <a:p>
            <a:pPr marL="0" indent="0" algn="just">
              <a:buNone/>
            </a:pPr>
            <a:endParaRPr lang="en-GB" sz="1200" dirty="0">
              <a:latin typeface="+mj-l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0" y="159901"/>
            <a:ext cx="4403175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 dirty="0"/>
              <a:t>Problem Statement</a:t>
            </a:r>
            <a:endParaRPr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0594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Documentation includes deletions, correction fluid, or other alteration</a:t>
            </a:r>
          </a:p>
        </p:txBody>
      </p:sp>
      <p:sp>
        <p:nvSpPr>
          <p:cNvPr id="5" name="Oval 4"/>
          <p:cNvSpPr/>
          <p:nvPr/>
        </p:nvSpPr>
        <p:spPr>
          <a:xfrm>
            <a:off x="330927" y="4159040"/>
            <a:ext cx="1393371" cy="775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Buyer(s) deleted from/added to sales contract</a:t>
            </a:r>
          </a:p>
        </p:txBody>
      </p:sp>
      <p:sp>
        <p:nvSpPr>
          <p:cNvPr id="6" name="Oval 5"/>
          <p:cNvSpPr/>
          <p:nvPr/>
        </p:nvSpPr>
        <p:spPr>
          <a:xfrm>
            <a:off x="1847959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Owner is someone other than seller shown on sales contract</a:t>
            </a:r>
          </a:p>
        </p:txBody>
      </p:sp>
      <p:sp>
        <p:nvSpPr>
          <p:cNvPr id="7" name="Oval 6"/>
          <p:cNvSpPr/>
          <p:nvPr/>
        </p:nvSpPr>
        <p:spPr>
          <a:xfrm>
            <a:off x="1859282" y="4193875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Purchase price is substantially higher than predominant market value</a:t>
            </a:r>
          </a:p>
        </p:txBody>
      </p:sp>
      <p:sp>
        <p:nvSpPr>
          <p:cNvPr id="8" name="Oval 7"/>
          <p:cNvSpPr/>
          <p:nvPr/>
        </p:nvSpPr>
        <p:spPr>
          <a:xfrm>
            <a:off x="3295324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Seller owned property for short time</a:t>
            </a:r>
          </a:p>
        </p:txBody>
      </p:sp>
      <p:sp>
        <p:nvSpPr>
          <p:cNvPr id="9" name="Oval 8"/>
          <p:cNvSpPr/>
          <p:nvPr/>
        </p:nvSpPr>
        <p:spPr>
          <a:xfrm>
            <a:off x="4742689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Buyer has pre-existing financial interest in the property</a:t>
            </a:r>
          </a:p>
        </p:txBody>
      </p:sp>
      <p:sp>
        <p:nvSpPr>
          <p:cNvPr id="10" name="Oval 9"/>
          <p:cNvSpPr/>
          <p:nvPr/>
        </p:nvSpPr>
        <p:spPr>
          <a:xfrm>
            <a:off x="3326677" y="4193875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Date and amount of existing encumbrances appear suspicious</a:t>
            </a:r>
          </a:p>
        </p:txBody>
      </p:sp>
      <p:sp>
        <p:nvSpPr>
          <p:cNvPr id="11" name="Oval 10"/>
          <p:cNvSpPr/>
          <p:nvPr/>
        </p:nvSpPr>
        <p:spPr>
          <a:xfrm>
            <a:off x="4794072" y="4193875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Chain of title includes an interested party such as realtor or appraiser</a:t>
            </a:r>
          </a:p>
        </p:txBody>
      </p:sp>
      <p:sp>
        <p:nvSpPr>
          <p:cNvPr id="12" name="Oval 11"/>
          <p:cNvSpPr/>
          <p:nvPr/>
        </p:nvSpPr>
        <p:spPr>
          <a:xfrm>
            <a:off x="6190054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Payouts to unknown parties or parties not providing real estate related services</a:t>
            </a:r>
          </a:p>
        </p:txBody>
      </p:sp>
      <p:sp>
        <p:nvSpPr>
          <p:cNvPr id="13" name="Oval 12"/>
          <p:cNvSpPr/>
          <p:nvPr/>
        </p:nvSpPr>
        <p:spPr>
          <a:xfrm>
            <a:off x="6261467" y="4193875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Down payment source is other than deposits (gift, sale of personal property)</a:t>
            </a:r>
          </a:p>
        </p:txBody>
      </p:sp>
      <p:sp>
        <p:nvSpPr>
          <p:cNvPr id="14" name="Oval 13"/>
          <p:cNvSpPr/>
          <p:nvPr/>
        </p:nvSpPr>
        <p:spPr>
          <a:xfrm>
            <a:off x="7637420" y="3287486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Earnest money deposit equals the entire down payment, or is an odd amount</a:t>
            </a:r>
          </a:p>
        </p:txBody>
      </p:sp>
      <p:sp>
        <p:nvSpPr>
          <p:cNvPr id="15" name="Oval 14"/>
          <p:cNvSpPr/>
          <p:nvPr/>
        </p:nvSpPr>
        <p:spPr>
          <a:xfrm>
            <a:off x="7728860" y="4193875"/>
            <a:ext cx="1332411" cy="705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/>
              <a:t>Significant or unrealistic commute distance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133105" y="1312931"/>
            <a:ext cx="9153769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We chose this application because: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dirty="0">
                <a:solidFill>
                  <a:srgbClr val="000000"/>
                </a:solidFill>
                <a:latin typeface="+mj-lt"/>
              </a:rPr>
            </a:br>
            <a:r>
              <a:rPr lang="en-US" dirty="0">
                <a:solidFill>
                  <a:srgbClr val="000000"/>
                </a:solidFill>
                <a:latin typeface="+mj-lt"/>
              </a:rPr>
              <a:t>a) Interest in the area	-	Team is interested in future of the property market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dirty="0">
                <a:solidFill>
                  <a:srgbClr val="000000"/>
                </a:solidFill>
                <a:latin typeface="+mj-lt"/>
              </a:rPr>
            </a:br>
            <a:r>
              <a:rPr lang="en-US" dirty="0">
                <a:solidFill>
                  <a:srgbClr val="000000"/>
                </a:solidFill>
                <a:latin typeface="+mj-lt"/>
              </a:rPr>
              <a:t>b) Growth potential	-	The overall growth potential &amp; the size of the 				market is extremely attractive for this team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>
              <a:solidFill>
                <a:srgbClr val="000000"/>
              </a:solidFill>
              <a:latin typeface="+mj-lt"/>
            </a:endParaRP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latin typeface="+mj-lt"/>
              </a:rPr>
              <a:t>c) Domain expertise	-	Team has practically faced some of the 					issues in transfer of property</a:t>
            </a:r>
            <a:endParaRPr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/>
              <a:t>Answers to the Questionnaire (Data)</a:t>
            </a:r>
            <a:endParaRPr sz="3600" b="1" i="0" u="none" strike="noStrike" cap="non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 dirty="0"/>
              <a:t>Existing System</a:t>
            </a:r>
            <a:endParaRPr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352538"/>
            <a:ext cx="9144000" cy="217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CHALLENGES</a:t>
            </a:r>
          </a:p>
        </p:txBody>
      </p:sp>
      <p:sp>
        <p:nvSpPr>
          <p:cNvPr id="13" name="Donut 12"/>
          <p:cNvSpPr/>
          <p:nvPr/>
        </p:nvSpPr>
        <p:spPr>
          <a:xfrm>
            <a:off x="5012821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  <p:sp>
        <p:nvSpPr>
          <p:cNvPr id="360" name="Donut 359"/>
          <p:cNvSpPr/>
          <p:nvPr/>
        </p:nvSpPr>
        <p:spPr>
          <a:xfrm>
            <a:off x="2134899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361" name="Donut 360"/>
          <p:cNvSpPr/>
          <p:nvPr/>
        </p:nvSpPr>
        <p:spPr>
          <a:xfrm>
            <a:off x="3573860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362" name="Donut 361"/>
          <p:cNvSpPr/>
          <p:nvPr/>
        </p:nvSpPr>
        <p:spPr>
          <a:xfrm>
            <a:off x="6451782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5</a:t>
            </a:r>
          </a:p>
        </p:txBody>
      </p:sp>
      <p:sp>
        <p:nvSpPr>
          <p:cNvPr id="363" name="Donut 362"/>
          <p:cNvSpPr/>
          <p:nvPr/>
        </p:nvSpPr>
        <p:spPr>
          <a:xfrm>
            <a:off x="695938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364" name="Donut 363"/>
          <p:cNvSpPr/>
          <p:nvPr/>
        </p:nvSpPr>
        <p:spPr>
          <a:xfrm>
            <a:off x="7890743" y="4276304"/>
            <a:ext cx="415731" cy="391886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277522" y="1790366"/>
            <a:ext cx="363786" cy="780868"/>
            <a:chOff x="5767388" y="2117470"/>
            <a:chExt cx="2482849" cy="7197981"/>
          </a:xfrm>
        </p:grpSpPr>
        <p:grpSp>
          <p:nvGrpSpPr>
            <p:cNvPr id="69" name="Group 68"/>
            <p:cNvGrpSpPr/>
            <p:nvPr/>
          </p:nvGrpSpPr>
          <p:grpSpPr>
            <a:xfrm>
              <a:off x="6233796" y="2117470"/>
              <a:ext cx="1566863" cy="2084388"/>
              <a:chOff x="9247188" y="2087563"/>
              <a:chExt cx="1566863" cy="2084388"/>
            </a:xfrm>
          </p:grpSpPr>
          <p:sp>
            <p:nvSpPr>
              <p:cNvPr id="122" name="Freeform 13"/>
              <p:cNvSpPr>
                <a:spLocks/>
              </p:cNvSpPr>
              <p:nvPr/>
            </p:nvSpPr>
            <p:spPr bwMode="auto">
              <a:xfrm>
                <a:off x="9745663" y="3767138"/>
                <a:ext cx="565150" cy="404813"/>
              </a:xfrm>
              <a:custGeom>
                <a:avLst/>
                <a:gdLst>
                  <a:gd name="T0" fmla="*/ 2 w 131"/>
                  <a:gd name="T1" fmla="*/ 0 h 94"/>
                  <a:gd name="T2" fmla="*/ 130 w 131"/>
                  <a:gd name="T3" fmla="*/ 0 h 94"/>
                  <a:gd name="T4" fmla="*/ 130 w 131"/>
                  <a:gd name="T5" fmla="*/ 5 h 94"/>
                  <a:gd name="T6" fmla="*/ 130 w 131"/>
                  <a:gd name="T7" fmla="*/ 42 h 94"/>
                  <a:gd name="T8" fmla="*/ 66 w 131"/>
                  <a:gd name="T9" fmla="*/ 94 h 94"/>
                  <a:gd name="T10" fmla="*/ 0 w 131"/>
                  <a:gd name="T11" fmla="*/ 41 h 94"/>
                  <a:gd name="T12" fmla="*/ 0 w 131"/>
                  <a:gd name="T13" fmla="*/ 5 h 94"/>
                  <a:gd name="T14" fmla="*/ 2 w 131"/>
                  <a:gd name="T15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" h="94">
                    <a:moveTo>
                      <a:pt x="2" y="0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131" y="2"/>
                      <a:pt x="130" y="4"/>
                      <a:pt x="130" y="5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22" y="71"/>
                      <a:pt x="97" y="94"/>
                      <a:pt x="66" y="94"/>
                    </a:cubicBezTo>
                    <a:cubicBezTo>
                      <a:pt x="35" y="94"/>
                      <a:pt x="8" y="70"/>
                      <a:pt x="0" y="4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3"/>
                      <a:pt x="1" y="2"/>
                      <a:pt x="2" y="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9758363" y="3767138"/>
                <a:ext cx="552450" cy="392113"/>
              </a:xfrm>
              <a:custGeom>
                <a:avLst/>
                <a:gdLst>
                  <a:gd name="T0" fmla="*/ 0 w 128"/>
                  <a:gd name="T1" fmla="*/ 10 h 91"/>
                  <a:gd name="T2" fmla="*/ 32 w 128"/>
                  <a:gd name="T3" fmla="*/ 0 h 91"/>
                  <a:gd name="T4" fmla="*/ 127 w 128"/>
                  <a:gd name="T5" fmla="*/ 0 h 91"/>
                  <a:gd name="T6" fmla="*/ 127 w 128"/>
                  <a:gd name="T7" fmla="*/ 5 h 91"/>
                  <a:gd name="T8" fmla="*/ 127 w 128"/>
                  <a:gd name="T9" fmla="*/ 42 h 91"/>
                  <a:gd name="T10" fmla="*/ 81 w 128"/>
                  <a:gd name="T11" fmla="*/ 91 h 91"/>
                  <a:gd name="T12" fmla="*/ 0 w 128"/>
                  <a:gd name="T13" fmla="*/ 1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" h="91">
                    <a:moveTo>
                      <a:pt x="0" y="1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2"/>
                      <a:pt x="127" y="4"/>
                      <a:pt x="127" y="5"/>
                    </a:cubicBezTo>
                    <a:cubicBezTo>
                      <a:pt x="127" y="42"/>
                      <a:pt x="127" y="42"/>
                      <a:pt x="127" y="42"/>
                    </a:cubicBezTo>
                    <a:cubicBezTo>
                      <a:pt x="121" y="65"/>
                      <a:pt x="104" y="84"/>
                      <a:pt x="81" y="91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4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9363076" y="2203450"/>
                <a:ext cx="666750" cy="1724025"/>
              </a:xfrm>
              <a:custGeom>
                <a:avLst/>
                <a:gdLst>
                  <a:gd name="T0" fmla="*/ 155 w 155"/>
                  <a:gd name="T1" fmla="*/ 0 h 401"/>
                  <a:gd name="T2" fmla="*/ 1 w 155"/>
                  <a:gd name="T3" fmla="*/ 137 h 401"/>
                  <a:gd name="T4" fmla="*/ 46 w 155"/>
                  <a:gd name="T5" fmla="*/ 338 h 401"/>
                  <a:gd name="T6" fmla="*/ 119 w 155"/>
                  <a:gd name="T7" fmla="*/ 386 h 401"/>
                  <a:gd name="T8" fmla="*/ 155 w 155"/>
                  <a:gd name="T9" fmla="*/ 401 h 401"/>
                  <a:gd name="T10" fmla="*/ 155 w 155"/>
                  <a:gd name="T11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401">
                    <a:moveTo>
                      <a:pt x="155" y="0"/>
                    </a:moveTo>
                    <a:cubicBezTo>
                      <a:pt x="117" y="1"/>
                      <a:pt x="3" y="4"/>
                      <a:pt x="1" y="137"/>
                    </a:cubicBezTo>
                    <a:cubicBezTo>
                      <a:pt x="0" y="270"/>
                      <a:pt x="28" y="318"/>
                      <a:pt x="46" y="338"/>
                    </a:cubicBezTo>
                    <a:cubicBezTo>
                      <a:pt x="64" y="358"/>
                      <a:pt x="82" y="376"/>
                      <a:pt x="119" y="386"/>
                    </a:cubicBezTo>
                    <a:cubicBezTo>
                      <a:pt x="129" y="395"/>
                      <a:pt x="139" y="399"/>
                      <a:pt x="155" y="401"/>
                    </a:cubicBezTo>
                    <a:cubicBezTo>
                      <a:pt x="155" y="267"/>
                      <a:pt x="155" y="134"/>
                      <a:pt x="155" y="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5" name="Freeform 32"/>
              <p:cNvSpPr>
                <a:spLocks/>
              </p:cNvSpPr>
              <p:nvPr/>
            </p:nvSpPr>
            <p:spPr bwMode="auto">
              <a:xfrm>
                <a:off x="10029826" y="2203450"/>
                <a:ext cx="671513" cy="1724025"/>
              </a:xfrm>
              <a:custGeom>
                <a:avLst/>
                <a:gdLst>
                  <a:gd name="T0" fmla="*/ 0 w 156"/>
                  <a:gd name="T1" fmla="*/ 0 h 401"/>
                  <a:gd name="T2" fmla="*/ 154 w 156"/>
                  <a:gd name="T3" fmla="*/ 137 h 401"/>
                  <a:gd name="T4" fmla="*/ 109 w 156"/>
                  <a:gd name="T5" fmla="*/ 338 h 401"/>
                  <a:gd name="T6" fmla="*/ 36 w 156"/>
                  <a:gd name="T7" fmla="*/ 386 h 401"/>
                  <a:gd name="T8" fmla="*/ 0 w 156"/>
                  <a:gd name="T9" fmla="*/ 401 h 401"/>
                  <a:gd name="T10" fmla="*/ 0 w 156"/>
                  <a:gd name="T11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401">
                    <a:moveTo>
                      <a:pt x="0" y="0"/>
                    </a:moveTo>
                    <a:cubicBezTo>
                      <a:pt x="38" y="1"/>
                      <a:pt x="152" y="4"/>
                      <a:pt x="154" y="137"/>
                    </a:cubicBezTo>
                    <a:cubicBezTo>
                      <a:pt x="156" y="270"/>
                      <a:pt x="127" y="318"/>
                      <a:pt x="109" y="338"/>
                    </a:cubicBezTo>
                    <a:cubicBezTo>
                      <a:pt x="91" y="358"/>
                      <a:pt x="73" y="376"/>
                      <a:pt x="36" y="386"/>
                    </a:cubicBezTo>
                    <a:cubicBezTo>
                      <a:pt x="26" y="395"/>
                      <a:pt x="16" y="399"/>
                      <a:pt x="0" y="401"/>
                    </a:cubicBezTo>
                    <a:cubicBezTo>
                      <a:pt x="0" y="267"/>
                      <a:pt x="0" y="134"/>
                      <a:pt x="0" y="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6" name="Freeform 33"/>
              <p:cNvSpPr>
                <a:spLocks/>
              </p:cNvSpPr>
              <p:nvPr/>
            </p:nvSpPr>
            <p:spPr bwMode="auto">
              <a:xfrm>
                <a:off x="9280526" y="2087563"/>
                <a:ext cx="1533525" cy="1001713"/>
              </a:xfrm>
              <a:custGeom>
                <a:avLst/>
                <a:gdLst>
                  <a:gd name="T0" fmla="*/ 322 w 356"/>
                  <a:gd name="T1" fmla="*/ 232 h 233"/>
                  <a:gd name="T2" fmla="*/ 296 w 356"/>
                  <a:gd name="T3" fmla="*/ 149 h 233"/>
                  <a:gd name="T4" fmla="*/ 206 w 356"/>
                  <a:gd name="T5" fmla="*/ 106 h 233"/>
                  <a:gd name="T6" fmla="*/ 241 w 356"/>
                  <a:gd name="T7" fmla="*/ 148 h 233"/>
                  <a:gd name="T8" fmla="*/ 177 w 356"/>
                  <a:gd name="T9" fmla="*/ 143 h 233"/>
                  <a:gd name="T10" fmla="*/ 74 w 356"/>
                  <a:gd name="T11" fmla="*/ 110 h 233"/>
                  <a:gd name="T12" fmla="*/ 21 w 356"/>
                  <a:gd name="T13" fmla="*/ 233 h 233"/>
                  <a:gd name="T14" fmla="*/ 38 w 356"/>
                  <a:gd name="T15" fmla="*/ 72 h 233"/>
                  <a:gd name="T16" fmla="*/ 225 w 356"/>
                  <a:gd name="T17" fmla="*/ 20 h 233"/>
                  <a:gd name="T18" fmla="*/ 322 w 356"/>
                  <a:gd name="T19" fmla="*/ 232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6" h="233">
                    <a:moveTo>
                      <a:pt x="322" y="232"/>
                    </a:moveTo>
                    <a:cubicBezTo>
                      <a:pt x="314" y="157"/>
                      <a:pt x="300" y="155"/>
                      <a:pt x="296" y="149"/>
                    </a:cubicBezTo>
                    <a:cubicBezTo>
                      <a:pt x="291" y="148"/>
                      <a:pt x="248" y="134"/>
                      <a:pt x="206" y="106"/>
                    </a:cubicBezTo>
                    <a:cubicBezTo>
                      <a:pt x="201" y="106"/>
                      <a:pt x="246" y="148"/>
                      <a:pt x="241" y="148"/>
                    </a:cubicBezTo>
                    <a:cubicBezTo>
                      <a:pt x="222" y="147"/>
                      <a:pt x="200" y="146"/>
                      <a:pt x="177" y="143"/>
                    </a:cubicBezTo>
                    <a:cubicBezTo>
                      <a:pt x="141" y="138"/>
                      <a:pt x="103" y="128"/>
                      <a:pt x="74" y="110"/>
                    </a:cubicBezTo>
                    <a:cubicBezTo>
                      <a:pt x="33" y="162"/>
                      <a:pt x="32" y="193"/>
                      <a:pt x="21" y="233"/>
                    </a:cubicBezTo>
                    <a:cubicBezTo>
                      <a:pt x="0" y="156"/>
                      <a:pt x="13" y="105"/>
                      <a:pt x="38" y="72"/>
                    </a:cubicBezTo>
                    <a:cubicBezTo>
                      <a:pt x="78" y="20"/>
                      <a:pt x="163" y="0"/>
                      <a:pt x="225" y="20"/>
                    </a:cubicBezTo>
                    <a:cubicBezTo>
                      <a:pt x="356" y="64"/>
                      <a:pt x="347" y="201"/>
                      <a:pt x="322" y="232"/>
                    </a:cubicBezTo>
                    <a:close/>
                  </a:path>
                </a:pathLst>
              </a:custGeom>
              <a:solidFill>
                <a:srgbClr val="544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7" name="Freeform 34"/>
              <p:cNvSpPr>
                <a:spLocks/>
              </p:cNvSpPr>
              <p:nvPr/>
            </p:nvSpPr>
            <p:spPr bwMode="auto">
              <a:xfrm>
                <a:off x="9247188" y="2998788"/>
                <a:ext cx="249238" cy="403225"/>
              </a:xfrm>
              <a:custGeom>
                <a:avLst/>
                <a:gdLst>
                  <a:gd name="T0" fmla="*/ 49 w 58"/>
                  <a:gd name="T1" fmla="*/ 20 h 94"/>
                  <a:gd name="T2" fmla="*/ 31 w 58"/>
                  <a:gd name="T3" fmla="*/ 2 h 94"/>
                  <a:gd name="T4" fmla="*/ 0 w 58"/>
                  <a:gd name="T5" fmla="*/ 37 h 94"/>
                  <a:gd name="T6" fmla="*/ 42 w 58"/>
                  <a:gd name="T7" fmla="*/ 91 h 94"/>
                  <a:gd name="T8" fmla="*/ 49 w 58"/>
                  <a:gd name="T9" fmla="*/ 2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49" y="20"/>
                    </a:moveTo>
                    <a:cubicBezTo>
                      <a:pt x="46" y="11"/>
                      <a:pt x="42" y="5"/>
                      <a:pt x="31" y="2"/>
                    </a:cubicBezTo>
                    <a:cubicBezTo>
                      <a:pt x="20" y="0"/>
                      <a:pt x="0" y="6"/>
                      <a:pt x="0" y="37"/>
                    </a:cubicBezTo>
                    <a:cubicBezTo>
                      <a:pt x="0" y="68"/>
                      <a:pt x="26" y="94"/>
                      <a:pt x="42" y="91"/>
                    </a:cubicBezTo>
                    <a:cubicBezTo>
                      <a:pt x="58" y="87"/>
                      <a:pt x="51" y="28"/>
                      <a:pt x="49" y="2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8" name="Freeform 35"/>
              <p:cNvSpPr>
                <a:spLocks/>
              </p:cNvSpPr>
              <p:nvPr/>
            </p:nvSpPr>
            <p:spPr bwMode="auto">
              <a:xfrm>
                <a:off x="9302751" y="3076575"/>
                <a:ext cx="125413" cy="244475"/>
              </a:xfrm>
              <a:custGeom>
                <a:avLst/>
                <a:gdLst>
                  <a:gd name="T0" fmla="*/ 29 w 29"/>
                  <a:gd name="T1" fmla="*/ 12 h 57"/>
                  <a:gd name="T2" fmla="*/ 16 w 29"/>
                  <a:gd name="T3" fmla="*/ 1 h 57"/>
                  <a:gd name="T4" fmla="*/ 0 w 29"/>
                  <a:gd name="T5" fmla="*/ 22 h 57"/>
                  <a:gd name="T6" fmla="*/ 23 w 29"/>
                  <a:gd name="T7" fmla="*/ 55 h 57"/>
                  <a:gd name="T8" fmla="*/ 29 w 29"/>
                  <a:gd name="T9" fmla="*/ 44 h 57"/>
                  <a:gd name="T10" fmla="*/ 20 w 29"/>
                  <a:gd name="T11" fmla="*/ 27 h 57"/>
                  <a:gd name="T12" fmla="*/ 29 w 29"/>
                  <a:gd name="T13" fmla="*/ 15 h 57"/>
                  <a:gd name="T14" fmla="*/ 29 w 29"/>
                  <a:gd name="T15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29" y="12"/>
                    </a:moveTo>
                    <a:cubicBezTo>
                      <a:pt x="26" y="7"/>
                      <a:pt x="23" y="3"/>
                      <a:pt x="16" y="1"/>
                    </a:cubicBezTo>
                    <a:cubicBezTo>
                      <a:pt x="9" y="0"/>
                      <a:pt x="0" y="3"/>
                      <a:pt x="0" y="22"/>
                    </a:cubicBezTo>
                    <a:cubicBezTo>
                      <a:pt x="0" y="41"/>
                      <a:pt x="13" y="57"/>
                      <a:pt x="23" y="55"/>
                    </a:cubicBezTo>
                    <a:cubicBezTo>
                      <a:pt x="26" y="54"/>
                      <a:pt x="28" y="50"/>
                      <a:pt x="29" y="44"/>
                    </a:cubicBezTo>
                    <a:cubicBezTo>
                      <a:pt x="23" y="42"/>
                      <a:pt x="19" y="35"/>
                      <a:pt x="20" y="27"/>
                    </a:cubicBezTo>
                    <a:cubicBezTo>
                      <a:pt x="21" y="22"/>
                      <a:pt x="25" y="17"/>
                      <a:pt x="29" y="15"/>
                    </a:cubicBezTo>
                    <a:cubicBezTo>
                      <a:pt x="29" y="13"/>
                      <a:pt x="29" y="12"/>
                      <a:pt x="29" y="12"/>
                    </a:cubicBezTo>
                    <a:close/>
                  </a:path>
                </a:pathLst>
              </a:custGeom>
              <a:solidFill>
                <a:srgbClr val="EDB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29" name="Freeform 36"/>
              <p:cNvSpPr>
                <a:spLocks/>
              </p:cNvSpPr>
              <p:nvPr/>
            </p:nvSpPr>
            <p:spPr bwMode="auto">
              <a:xfrm>
                <a:off x="10564813" y="2998788"/>
                <a:ext cx="249238" cy="403225"/>
              </a:xfrm>
              <a:custGeom>
                <a:avLst/>
                <a:gdLst>
                  <a:gd name="T0" fmla="*/ 6 w 58"/>
                  <a:gd name="T1" fmla="*/ 20 h 94"/>
                  <a:gd name="T2" fmla="*/ 27 w 58"/>
                  <a:gd name="T3" fmla="*/ 2 h 94"/>
                  <a:gd name="T4" fmla="*/ 58 w 58"/>
                  <a:gd name="T5" fmla="*/ 37 h 94"/>
                  <a:gd name="T6" fmla="*/ 16 w 58"/>
                  <a:gd name="T7" fmla="*/ 91 h 94"/>
                  <a:gd name="T8" fmla="*/ 6 w 58"/>
                  <a:gd name="T9" fmla="*/ 2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94">
                    <a:moveTo>
                      <a:pt x="6" y="20"/>
                    </a:moveTo>
                    <a:cubicBezTo>
                      <a:pt x="11" y="11"/>
                      <a:pt x="17" y="5"/>
                      <a:pt x="27" y="2"/>
                    </a:cubicBezTo>
                    <a:cubicBezTo>
                      <a:pt x="38" y="0"/>
                      <a:pt x="58" y="6"/>
                      <a:pt x="58" y="37"/>
                    </a:cubicBezTo>
                    <a:cubicBezTo>
                      <a:pt x="58" y="68"/>
                      <a:pt x="32" y="94"/>
                      <a:pt x="16" y="91"/>
                    </a:cubicBezTo>
                    <a:cubicBezTo>
                      <a:pt x="0" y="87"/>
                      <a:pt x="6" y="20"/>
                      <a:pt x="6" y="20"/>
                    </a:cubicBezTo>
                    <a:close/>
                  </a:path>
                </a:pathLst>
              </a:custGeom>
              <a:solidFill>
                <a:srgbClr val="F2D2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0" name="Freeform 37"/>
              <p:cNvSpPr>
                <a:spLocks/>
              </p:cNvSpPr>
              <p:nvPr/>
            </p:nvSpPr>
            <p:spPr bwMode="auto">
              <a:xfrm>
                <a:off x="10633076" y="3076575"/>
                <a:ext cx="125413" cy="244475"/>
              </a:xfrm>
              <a:custGeom>
                <a:avLst/>
                <a:gdLst>
                  <a:gd name="T0" fmla="*/ 0 w 29"/>
                  <a:gd name="T1" fmla="*/ 12 h 57"/>
                  <a:gd name="T2" fmla="*/ 13 w 29"/>
                  <a:gd name="T3" fmla="*/ 1 h 57"/>
                  <a:gd name="T4" fmla="*/ 29 w 29"/>
                  <a:gd name="T5" fmla="*/ 22 h 57"/>
                  <a:gd name="T6" fmla="*/ 6 w 29"/>
                  <a:gd name="T7" fmla="*/ 55 h 57"/>
                  <a:gd name="T8" fmla="*/ 0 w 29"/>
                  <a:gd name="T9" fmla="*/ 44 h 57"/>
                  <a:gd name="T10" fmla="*/ 9 w 29"/>
                  <a:gd name="T11" fmla="*/ 27 h 57"/>
                  <a:gd name="T12" fmla="*/ 0 w 29"/>
                  <a:gd name="T13" fmla="*/ 15 h 57"/>
                  <a:gd name="T14" fmla="*/ 0 w 29"/>
                  <a:gd name="T15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57">
                    <a:moveTo>
                      <a:pt x="0" y="12"/>
                    </a:moveTo>
                    <a:cubicBezTo>
                      <a:pt x="3" y="7"/>
                      <a:pt x="6" y="3"/>
                      <a:pt x="13" y="1"/>
                    </a:cubicBezTo>
                    <a:cubicBezTo>
                      <a:pt x="20" y="0"/>
                      <a:pt x="29" y="3"/>
                      <a:pt x="29" y="22"/>
                    </a:cubicBezTo>
                    <a:cubicBezTo>
                      <a:pt x="29" y="41"/>
                      <a:pt x="16" y="57"/>
                      <a:pt x="6" y="55"/>
                    </a:cubicBezTo>
                    <a:cubicBezTo>
                      <a:pt x="3" y="54"/>
                      <a:pt x="1" y="50"/>
                      <a:pt x="0" y="44"/>
                    </a:cubicBezTo>
                    <a:cubicBezTo>
                      <a:pt x="6" y="42"/>
                      <a:pt x="10" y="35"/>
                      <a:pt x="9" y="27"/>
                    </a:cubicBezTo>
                    <a:cubicBezTo>
                      <a:pt x="8" y="22"/>
                      <a:pt x="4" y="17"/>
                      <a:pt x="0" y="15"/>
                    </a:cubicBezTo>
                    <a:cubicBezTo>
                      <a:pt x="0" y="13"/>
                      <a:pt x="0" y="12"/>
                      <a:pt x="0" y="12"/>
                    </a:cubicBezTo>
                    <a:close/>
                  </a:path>
                </a:pathLst>
              </a:custGeom>
              <a:solidFill>
                <a:srgbClr val="D4A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1" name="Oval 39"/>
              <p:cNvSpPr>
                <a:spLocks noChangeArrowheads="1"/>
              </p:cNvSpPr>
              <p:nvPr/>
            </p:nvSpPr>
            <p:spPr bwMode="auto">
              <a:xfrm>
                <a:off x="9745663" y="3089275"/>
                <a:ext cx="107950" cy="115888"/>
              </a:xfrm>
              <a:prstGeom prst="ellipse">
                <a:avLst/>
              </a:prstGeom>
              <a:solidFill>
                <a:srgbClr val="544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2" name="Oval 40"/>
              <p:cNvSpPr>
                <a:spLocks noChangeArrowheads="1"/>
              </p:cNvSpPr>
              <p:nvPr/>
            </p:nvSpPr>
            <p:spPr bwMode="auto">
              <a:xfrm>
                <a:off x="10210801" y="3089275"/>
                <a:ext cx="107950" cy="115888"/>
              </a:xfrm>
              <a:prstGeom prst="ellipse">
                <a:avLst/>
              </a:prstGeom>
              <a:solidFill>
                <a:srgbClr val="544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3" name="Freeform 41"/>
              <p:cNvSpPr>
                <a:spLocks/>
              </p:cNvSpPr>
              <p:nvPr/>
            </p:nvSpPr>
            <p:spPr bwMode="auto">
              <a:xfrm rot="892735">
                <a:off x="9640128" y="2995871"/>
                <a:ext cx="271463" cy="90488"/>
              </a:xfrm>
              <a:custGeom>
                <a:avLst/>
                <a:gdLst>
                  <a:gd name="T0" fmla="*/ 0 w 63"/>
                  <a:gd name="T1" fmla="*/ 20 h 21"/>
                  <a:gd name="T2" fmla="*/ 2 w 63"/>
                  <a:gd name="T3" fmla="*/ 17 h 21"/>
                  <a:gd name="T4" fmla="*/ 7 w 63"/>
                  <a:gd name="T5" fmla="*/ 11 h 21"/>
                  <a:gd name="T6" fmla="*/ 12 w 63"/>
                  <a:gd name="T7" fmla="*/ 8 h 21"/>
                  <a:gd name="T8" fmla="*/ 17 w 63"/>
                  <a:gd name="T9" fmla="*/ 5 h 21"/>
                  <a:gd name="T10" fmla="*/ 24 w 63"/>
                  <a:gd name="T11" fmla="*/ 2 h 21"/>
                  <a:gd name="T12" fmla="*/ 31 w 63"/>
                  <a:gd name="T13" fmla="*/ 1 h 21"/>
                  <a:gd name="T14" fmla="*/ 38 w 63"/>
                  <a:gd name="T15" fmla="*/ 0 h 21"/>
                  <a:gd name="T16" fmla="*/ 45 w 63"/>
                  <a:gd name="T17" fmla="*/ 0 h 21"/>
                  <a:gd name="T18" fmla="*/ 51 w 63"/>
                  <a:gd name="T19" fmla="*/ 2 h 21"/>
                  <a:gd name="T20" fmla="*/ 56 w 63"/>
                  <a:gd name="T21" fmla="*/ 6 h 21"/>
                  <a:gd name="T22" fmla="*/ 59 w 63"/>
                  <a:gd name="T23" fmla="*/ 9 h 21"/>
                  <a:gd name="T24" fmla="*/ 61 w 63"/>
                  <a:gd name="T25" fmla="*/ 13 h 21"/>
                  <a:gd name="T26" fmla="*/ 62 w 63"/>
                  <a:gd name="T27" fmla="*/ 16 h 21"/>
                  <a:gd name="T28" fmla="*/ 63 w 63"/>
                  <a:gd name="T29" fmla="*/ 17 h 21"/>
                  <a:gd name="T30" fmla="*/ 62 w 63"/>
                  <a:gd name="T31" fmla="*/ 18 h 21"/>
                  <a:gd name="T32" fmla="*/ 58 w 63"/>
                  <a:gd name="T33" fmla="*/ 19 h 21"/>
                  <a:gd name="T34" fmla="*/ 50 w 63"/>
                  <a:gd name="T35" fmla="*/ 21 h 21"/>
                  <a:gd name="T36" fmla="*/ 41 w 63"/>
                  <a:gd name="T37" fmla="*/ 20 h 21"/>
                  <a:gd name="T38" fmla="*/ 36 w 63"/>
                  <a:gd name="T39" fmla="*/ 19 h 21"/>
                  <a:gd name="T40" fmla="*/ 31 w 63"/>
                  <a:gd name="T41" fmla="*/ 17 h 21"/>
                  <a:gd name="T42" fmla="*/ 11 w 63"/>
                  <a:gd name="T43" fmla="*/ 17 h 21"/>
                  <a:gd name="T44" fmla="*/ 2 w 63"/>
                  <a:gd name="T45" fmla="*/ 21 h 21"/>
                  <a:gd name="T46" fmla="*/ 0 w 63"/>
                  <a:gd name="T47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21">
                    <a:moveTo>
                      <a:pt x="0" y="20"/>
                    </a:moveTo>
                    <a:cubicBezTo>
                      <a:pt x="0" y="20"/>
                      <a:pt x="1" y="19"/>
                      <a:pt x="2" y="17"/>
                    </a:cubicBezTo>
                    <a:cubicBezTo>
                      <a:pt x="3" y="15"/>
                      <a:pt x="5" y="13"/>
                      <a:pt x="7" y="11"/>
                    </a:cubicBezTo>
                    <a:cubicBezTo>
                      <a:pt x="9" y="10"/>
                      <a:pt x="10" y="9"/>
                      <a:pt x="12" y="8"/>
                    </a:cubicBezTo>
                    <a:cubicBezTo>
                      <a:pt x="13" y="7"/>
                      <a:pt x="15" y="6"/>
                      <a:pt x="17" y="5"/>
                    </a:cubicBezTo>
                    <a:cubicBezTo>
                      <a:pt x="19" y="4"/>
                      <a:pt x="22" y="3"/>
                      <a:pt x="24" y="2"/>
                    </a:cubicBezTo>
                    <a:cubicBezTo>
                      <a:pt x="26" y="2"/>
                      <a:pt x="28" y="1"/>
                      <a:pt x="31" y="1"/>
                    </a:cubicBezTo>
                    <a:cubicBezTo>
                      <a:pt x="33" y="1"/>
                      <a:pt x="36" y="0"/>
                      <a:pt x="38" y="0"/>
                    </a:cubicBezTo>
                    <a:cubicBezTo>
                      <a:pt x="40" y="0"/>
                      <a:pt x="43" y="0"/>
                      <a:pt x="45" y="0"/>
                    </a:cubicBezTo>
                    <a:cubicBezTo>
                      <a:pt x="47" y="0"/>
                      <a:pt x="49" y="1"/>
                      <a:pt x="51" y="2"/>
                    </a:cubicBezTo>
                    <a:cubicBezTo>
                      <a:pt x="53" y="3"/>
                      <a:pt x="54" y="4"/>
                      <a:pt x="56" y="6"/>
                    </a:cubicBezTo>
                    <a:cubicBezTo>
                      <a:pt x="57" y="7"/>
                      <a:pt x="58" y="8"/>
                      <a:pt x="59" y="9"/>
                    </a:cubicBezTo>
                    <a:cubicBezTo>
                      <a:pt x="60" y="11"/>
                      <a:pt x="61" y="12"/>
                      <a:pt x="61" y="13"/>
                    </a:cubicBezTo>
                    <a:cubicBezTo>
                      <a:pt x="62" y="14"/>
                      <a:pt x="62" y="15"/>
                      <a:pt x="62" y="16"/>
                    </a:cubicBezTo>
                    <a:cubicBezTo>
                      <a:pt x="63" y="16"/>
                      <a:pt x="63" y="17"/>
                      <a:pt x="63" y="17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18"/>
                      <a:pt x="60" y="19"/>
                      <a:pt x="58" y="19"/>
                    </a:cubicBezTo>
                    <a:cubicBezTo>
                      <a:pt x="56" y="20"/>
                      <a:pt x="53" y="20"/>
                      <a:pt x="50" y="21"/>
                    </a:cubicBezTo>
                    <a:cubicBezTo>
                      <a:pt x="47" y="21"/>
                      <a:pt x="44" y="21"/>
                      <a:pt x="41" y="20"/>
                    </a:cubicBezTo>
                    <a:cubicBezTo>
                      <a:pt x="39" y="20"/>
                      <a:pt x="38" y="19"/>
                      <a:pt x="36" y="19"/>
                    </a:cubicBezTo>
                    <a:cubicBezTo>
                      <a:pt x="34" y="18"/>
                      <a:pt x="33" y="17"/>
                      <a:pt x="31" y="17"/>
                    </a:cubicBezTo>
                    <a:cubicBezTo>
                      <a:pt x="24" y="16"/>
                      <a:pt x="16" y="16"/>
                      <a:pt x="11" y="17"/>
                    </a:cubicBezTo>
                    <a:cubicBezTo>
                      <a:pt x="5" y="19"/>
                      <a:pt x="2" y="21"/>
                      <a:pt x="2" y="21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544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4" name="Freeform 42"/>
              <p:cNvSpPr>
                <a:spLocks/>
              </p:cNvSpPr>
              <p:nvPr/>
            </p:nvSpPr>
            <p:spPr bwMode="auto">
              <a:xfrm rot="20892018">
                <a:off x="10161587" y="2997071"/>
                <a:ext cx="271463" cy="90488"/>
              </a:xfrm>
              <a:custGeom>
                <a:avLst/>
                <a:gdLst>
                  <a:gd name="T0" fmla="*/ 61 w 63"/>
                  <a:gd name="T1" fmla="*/ 21 h 21"/>
                  <a:gd name="T2" fmla="*/ 52 w 63"/>
                  <a:gd name="T3" fmla="*/ 17 h 21"/>
                  <a:gd name="T4" fmla="*/ 32 w 63"/>
                  <a:gd name="T5" fmla="*/ 17 h 21"/>
                  <a:gd name="T6" fmla="*/ 27 w 63"/>
                  <a:gd name="T7" fmla="*/ 19 h 21"/>
                  <a:gd name="T8" fmla="*/ 22 w 63"/>
                  <a:gd name="T9" fmla="*/ 20 h 21"/>
                  <a:gd name="T10" fmla="*/ 13 w 63"/>
                  <a:gd name="T11" fmla="*/ 21 h 21"/>
                  <a:gd name="T12" fmla="*/ 5 w 63"/>
                  <a:gd name="T13" fmla="*/ 19 h 21"/>
                  <a:gd name="T14" fmla="*/ 1 w 63"/>
                  <a:gd name="T15" fmla="*/ 18 h 21"/>
                  <a:gd name="T16" fmla="*/ 0 w 63"/>
                  <a:gd name="T17" fmla="*/ 17 h 21"/>
                  <a:gd name="T18" fmla="*/ 0 w 63"/>
                  <a:gd name="T19" fmla="*/ 16 h 21"/>
                  <a:gd name="T20" fmla="*/ 1 w 63"/>
                  <a:gd name="T21" fmla="*/ 13 h 21"/>
                  <a:gd name="T22" fmla="*/ 4 w 63"/>
                  <a:gd name="T23" fmla="*/ 9 h 21"/>
                  <a:gd name="T24" fmla="*/ 7 w 63"/>
                  <a:gd name="T25" fmla="*/ 6 h 21"/>
                  <a:gd name="T26" fmla="*/ 12 w 63"/>
                  <a:gd name="T27" fmla="*/ 2 h 21"/>
                  <a:gd name="T28" fmla="*/ 18 w 63"/>
                  <a:gd name="T29" fmla="*/ 0 h 21"/>
                  <a:gd name="T30" fmla="*/ 25 w 63"/>
                  <a:gd name="T31" fmla="*/ 0 h 21"/>
                  <a:gd name="T32" fmla="*/ 32 w 63"/>
                  <a:gd name="T33" fmla="*/ 1 h 21"/>
                  <a:gd name="T34" fmla="*/ 39 w 63"/>
                  <a:gd name="T35" fmla="*/ 2 h 21"/>
                  <a:gd name="T36" fmla="*/ 45 w 63"/>
                  <a:gd name="T37" fmla="*/ 5 h 21"/>
                  <a:gd name="T38" fmla="*/ 51 w 63"/>
                  <a:gd name="T39" fmla="*/ 8 h 21"/>
                  <a:gd name="T40" fmla="*/ 55 w 63"/>
                  <a:gd name="T41" fmla="*/ 11 h 21"/>
                  <a:gd name="T42" fmla="*/ 61 w 63"/>
                  <a:gd name="T43" fmla="*/ 17 h 21"/>
                  <a:gd name="T44" fmla="*/ 63 w 63"/>
                  <a:gd name="T45" fmla="*/ 20 h 21"/>
                  <a:gd name="T46" fmla="*/ 61 w 63"/>
                  <a:gd name="T4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3" h="21">
                    <a:moveTo>
                      <a:pt x="61" y="21"/>
                    </a:moveTo>
                    <a:cubicBezTo>
                      <a:pt x="61" y="21"/>
                      <a:pt x="58" y="19"/>
                      <a:pt x="52" y="17"/>
                    </a:cubicBezTo>
                    <a:cubicBezTo>
                      <a:pt x="46" y="16"/>
                      <a:pt x="39" y="16"/>
                      <a:pt x="32" y="17"/>
                    </a:cubicBezTo>
                    <a:cubicBezTo>
                      <a:pt x="30" y="17"/>
                      <a:pt x="29" y="18"/>
                      <a:pt x="27" y="19"/>
                    </a:cubicBezTo>
                    <a:cubicBezTo>
                      <a:pt x="25" y="19"/>
                      <a:pt x="24" y="20"/>
                      <a:pt x="22" y="20"/>
                    </a:cubicBezTo>
                    <a:cubicBezTo>
                      <a:pt x="19" y="21"/>
                      <a:pt x="16" y="21"/>
                      <a:pt x="13" y="21"/>
                    </a:cubicBezTo>
                    <a:cubicBezTo>
                      <a:pt x="10" y="20"/>
                      <a:pt x="7" y="20"/>
                      <a:pt x="5" y="19"/>
                    </a:cubicBezTo>
                    <a:cubicBezTo>
                      <a:pt x="3" y="19"/>
                      <a:pt x="1" y="18"/>
                      <a:pt x="1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6"/>
                      <a:pt x="0" y="16"/>
                    </a:cubicBezTo>
                    <a:cubicBezTo>
                      <a:pt x="1" y="15"/>
                      <a:pt x="1" y="14"/>
                      <a:pt x="1" y="13"/>
                    </a:cubicBezTo>
                    <a:cubicBezTo>
                      <a:pt x="2" y="12"/>
                      <a:pt x="3" y="11"/>
                      <a:pt x="4" y="9"/>
                    </a:cubicBezTo>
                    <a:cubicBezTo>
                      <a:pt x="4" y="8"/>
                      <a:pt x="6" y="7"/>
                      <a:pt x="7" y="6"/>
                    </a:cubicBezTo>
                    <a:cubicBezTo>
                      <a:pt x="8" y="4"/>
                      <a:pt x="10" y="3"/>
                      <a:pt x="12" y="2"/>
                    </a:cubicBezTo>
                    <a:cubicBezTo>
                      <a:pt x="14" y="1"/>
                      <a:pt x="16" y="0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27" y="0"/>
                      <a:pt x="30" y="1"/>
                      <a:pt x="32" y="1"/>
                    </a:cubicBezTo>
                    <a:cubicBezTo>
                      <a:pt x="34" y="1"/>
                      <a:pt x="37" y="2"/>
                      <a:pt x="39" y="2"/>
                    </a:cubicBezTo>
                    <a:cubicBezTo>
                      <a:pt x="41" y="3"/>
                      <a:pt x="43" y="4"/>
                      <a:pt x="45" y="5"/>
                    </a:cubicBezTo>
                    <a:cubicBezTo>
                      <a:pt x="47" y="6"/>
                      <a:pt x="49" y="7"/>
                      <a:pt x="51" y="8"/>
                    </a:cubicBezTo>
                    <a:cubicBezTo>
                      <a:pt x="53" y="9"/>
                      <a:pt x="54" y="10"/>
                      <a:pt x="55" y="11"/>
                    </a:cubicBezTo>
                    <a:cubicBezTo>
                      <a:pt x="58" y="13"/>
                      <a:pt x="60" y="15"/>
                      <a:pt x="61" y="17"/>
                    </a:cubicBezTo>
                    <a:cubicBezTo>
                      <a:pt x="62" y="19"/>
                      <a:pt x="63" y="20"/>
                      <a:pt x="63" y="20"/>
                    </a:cubicBezTo>
                    <a:lnTo>
                      <a:pt x="61" y="21"/>
                    </a:lnTo>
                    <a:close/>
                  </a:path>
                </a:pathLst>
              </a:custGeom>
              <a:solidFill>
                <a:srgbClr val="544D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35" name="Freeform 43"/>
              <p:cNvSpPr>
                <a:spLocks/>
              </p:cNvSpPr>
              <p:nvPr/>
            </p:nvSpPr>
            <p:spPr bwMode="auto">
              <a:xfrm rot="19682767" flipV="1">
                <a:off x="9838917" y="3491291"/>
                <a:ext cx="463952" cy="216517"/>
              </a:xfrm>
              <a:custGeom>
                <a:avLst/>
                <a:gdLst>
                  <a:gd name="T0" fmla="*/ 73 w 73"/>
                  <a:gd name="T1" fmla="*/ 2 h 21"/>
                  <a:gd name="T2" fmla="*/ 36 w 73"/>
                  <a:gd name="T3" fmla="*/ 20 h 21"/>
                  <a:gd name="T4" fmla="*/ 0 w 73"/>
                  <a:gd name="T5" fmla="*/ 2 h 21"/>
                  <a:gd name="T6" fmla="*/ 37 w 73"/>
                  <a:gd name="T7" fmla="*/ 12 h 21"/>
                  <a:gd name="T8" fmla="*/ 73 w 73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1">
                    <a:moveTo>
                      <a:pt x="73" y="2"/>
                    </a:moveTo>
                    <a:cubicBezTo>
                      <a:pt x="73" y="4"/>
                      <a:pt x="56" y="21"/>
                      <a:pt x="36" y="20"/>
                    </a:cubicBezTo>
                    <a:cubicBezTo>
                      <a:pt x="16" y="20"/>
                      <a:pt x="0" y="4"/>
                      <a:pt x="0" y="2"/>
                    </a:cubicBezTo>
                    <a:cubicBezTo>
                      <a:pt x="1" y="0"/>
                      <a:pt x="15" y="12"/>
                      <a:pt x="37" y="12"/>
                    </a:cubicBezTo>
                    <a:cubicBezTo>
                      <a:pt x="58" y="11"/>
                      <a:pt x="72" y="0"/>
                      <a:pt x="73" y="2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5767388" y="3908425"/>
              <a:ext cx="2482849" cy="5407026"/>
              <a:chOff x="5767388" y="3908425"/>
              <a:chExt cx="2482849" cy="5407026"/>
            </a:xfrm>
          </p:grpSpPr>
          <p:grpSp>
            <p:nvGrpSpPr>
              <p:cNvPr id="71" name="Group 70"/>
              <p:cNvGrpSpPr/>
              <p:nvPr/>
            </p:nvGrpSpPr>
            <p:grpSpPr>
              <a:xfrm flipH="1">
                <a:off x="7496175" y="6403975"/>
                <a:ext cx="552450" cy="644525"/>
                <a:chOff x="5970588" y="6403975"/>
                <a:chExt cx="552450" cy="644525"/>
              </a:xfrm>
            </p:grpSpPr>
            <p:sp>
              <p:nvSpPr>
                <p:cNvPr id="115" name="Freeform 112"/>
                <p:cNvSpPr>
                  <a:spLocks/>
                </p:cNvSpPr>
                <p:nvPr/>
              </p:nvSpPr>
              <p:spPr bwMode="auto">
                <a:xfrm>
                  <a:off x="5973763" y="6403975"/>
                  <a:ext cx="357187" cy="471488"/>
                </a:xfrm>
                <a:custGeom>
                  <a:avLst/>
                  <a:gdLst>
                    <a:gd name="T0" fmla="*/ 0 w 128"/>
                    <a:gd name="T1" fmla="*/ 33 h 170"/>
                    <a:gd name="T2" fmla="*/ 18 w 128"/>
                    <a:gd name="T3" fmla="*/ 112 h 170"/>
                    <a:gd name="T4" fmla="*/ 38 w 128"/>
                    <a:gd name="T5" fmla="*/ 166 h 170"/>
                    <a:gd name="T6" fmla="*/ 75 w 128"/>
                    <a:gd name="T7" fmla="*/ 165 h 170"/>
                    <a:gd name="T8" fmla="*/ 128 w 128"/>
                    <a:gd name="T9" fmla="*/ 148 h 170"/>
                    <a:gd name="T10" fmla="*/ 117 w 128"/>
                    <a:gd name="T11" fmla="*/ 94 h 170"/>
                    <a:gd name="T12" fmla="*/ 109 w 128"/>
                    <a:gd name="T13" fmla="*/ 8 h 170"/>
                    <a:gd name="T14" fmla="*/ 65 w 128"/>
                    <a:gd name="T15" fmla="*/ 1 h 170"/>
                    <a:gd name="T16" fmla="*/ 0 w 128"/>
                    <a:gd name="T17" fmla="*/ 33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8" h="170">
                      <a:moveTo>
                        <a:pt x="0" y="33"/>
                      </a:moveTo>
                      <a:cubicBezTo>
                        <a:pt x="10" y="65"/>
                        <a:pt x="15" y="92"/>
                        <a:pt x="18" y="112"/>
                      </a:cubicBezTo>
                      <a:cubicBezTo>
                        <a:pt x="23" y="140"/>
                        <a:pt x="24" y="159"/>
                        <a:pt x="38" y="166"/>
                      </a:cubicBezTo>
                      <a:cubicBezTo>
                        <a:pt x="47" y="170"/>
                        <a:pt x="57" y="169"/>
                        <a:pt x="75" y="165"/>
                      </a:cubicBezTo>
                      <a:cubicBezTo>
                        <a:pt x="98" y="161"/>
                        <a:pt x="116" y="154"/>
                        <a:pt x="128" y="148"/>
                      </a:cubicBezTo>
                      <a:cubicBezTo>
                        <a:pt x="124" y="131"/>
                        <a:pt x="120" y="113"/>
                        <a:pt x="117" y="94"/>
                      </a:cubicBezTo>
                      <a:cubicBezTo>
                        <a:pt x="111" y="63"/>
                        <a:pt x="109" y="34"/>
                        <a:pt x="109" y="8"/>
                      </a:cubicBezTo>
                      <a:cubicBezTo>
                        <a:pt x="100" y="4"/>
                        <a:pt x="84" y="0"/>
                        <a:pt x="65" y="1"/>
                      </a:cubicBezTo>
                      <a:cubicBezTo>
                        <a:pt x="27" y="4"/>
                        <a:pt x="4" y="27"/>
                        <a:pt x="0" y="33"/>
                      </a:cubicBezTo>
                      <a:close/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6" name="Freeform 113"/>
                <p:cNvSpPr>
                  <a:spLocks/>
                </p:cNvSpPr>
                <p:nvPr/>
              </p:nvSpPr>
              <p:spPr bwMode="auto">
                <a:xfrm>
                  <a:off x="6049963" y="6753225"/>
                  <a:ext cx="182562" cy="288925"/>
                </a:xfrm>
                <a:custGeom>
                  <a:avLst/>
                  <a:gdLst>
                    <a:gd name="T0" fmla="*/ 0 w 66"/>
                    <a:gd name="T1" fmla="*/ 15 h 104"/>
                    <a:gd name="T2" fmla="*/ 24 w 66"/>
                    <a:gd name="T3" fmla="*/ 84 h 104"/>
                    <a:gd name="T4" fmla="*/ 52 w 66"/>
                    <a:gd name="T5" fmla="*/ 104 h 104"/>
                    <a:gd name="T6" fmla="*/ 58 w 66"/>
                    <a:gd name="T7" fmla="*/ 93 h 104"/>
                    <a:gd name="T8" fmla="*/ 33 w 66"/>
                    <a:gd name="T9" fmla="*/ 67 h 104"/>
                    <a:gd name="T10" fmla="*/ 23 w 66"/>
                    <a:gd name="T11" fmla="*/ 26 h 104"/>
                    <a:gd name="T12" fmla="*/ 0 w 66"/>
                    <a:gd name="T13" fmla="*/ 1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104">
                      <a:moveTo>
                        <a:pt x="0" y="15"/>
                      </a:moveTo>
                      <a:cubicBezTo>
                        <a:pt x="0" y="15"/>
                        <a:pt x="1" y="47"/>
                        <a:pt x="24" y="84"/>
                      </a:cubicBezTo>
                      <a:cubicBezTo>
                        <a:pt x="24" y="84"/>
                        <a:pt x="33" y="97"/>
                        <a:pt x="52" y="104"/>
                      </a:cubicBezTo>
                      <a:cubicBezTo>
                        <a:pt x="52" y="104"/>
                        <a:pt x="66" y="104"/>
                        <a:pt x="58" y="93"/>
                      </a:cubicBezTo>
                      <a:cubicBezTo>
                        <a:pt x="58" y="93"/>
                        <a:pt x="37" y="80"/>
                        <a:pt x="33" y="67"/>
                      </a:cubicBezTo>
                      <a:cubicBezTo>
                        <a:pt x="33" y="67"/>
                        <a:pt x="22" y="42"/>
                        <a:pt x="23" y="26"/>
                      </a:cubicBezTo>
                      <a:cubicBezTo>
                        <a:pt x="23" y="11"/>
                        <a:pt x="7" y="0"/>
                        <a:pt x="0" y="15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7" name="Freeform 114"/>
                <p:cNvSpPr>
                  <a:spLocks/>
                </p:cNvSpPr>
                <p:nvPr/>
              </p:nvSpPr>
              <p:spPr bwMode="auto">
                <a:xfrm>
                  <a:off x="6113463" y="6781800"/>
                  <a:ext cx="228600" cy="266700"/>
                </a:xfrm>
                <a:custGeom>
                  <a:avLst/>
                  <a:gdLst>
                    <a:gd name="T0" fmla="*/ 0 w 82"/>
                    <a:gd name="T1" fmla="*/ 17 h 96"/>
                    <a:gd name="T2" fmla="*/ 38 w 82"/>
                    <a:gd name="T3" fmla="*/ 81 h 96"/>
                    <a:gd name="T4" fmla="*/ 69 w 82"/>
                    <a:gd name="T5" fmla="*/ 96 h 96"/>
                    <a:gd name="T6" fmla="*/ 72 w 82"/>
                    <a:gd name="T7" fmla="*/ 84 h 96"/>
                    <a:gd name="T8" fmla="*/ 43 w 82"/>
                    <a:gd name="T9" fmla="*/ 62 h 96"/>
                    <a:gd name="T10" fmla="*/ 25 w 82"/>
                    <a:gd name="T11" fmla="*/ 24 h 96"/>
                    <a:gd name="T12" fmla="*/ 0 w 82"/>
                    <a:gd name="T13" fmla="*/ 1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" h="96">
                      <a:moveTo>
                        <a:pt x="0" y="17"/>
                      </a:moveTo>
                      <a:cubicBezTo>
                        <a:pt x="0" y="17"/>
                        <a:pt x="7" y="48"/>
                        <a:pt x="38" y="81"/>
                      </a:cubicBezTo>
                      <a:cubicBezTo>
                        <a:pt x="38" y="81"/>
                        <a:pt x="49" y="92"/>
                        <a:pt x="69" y="96"/>
                      </a:cubicBezTo>
                      <a:cubicBezTo>
                        <a:pt x="69" y="96"/>
                        <a:pt x="82" y="93"/>
                        <a:pt x="72" y="84"/>
                      </a:cubicBezTo>
                      <a:cubicBezTo>
                        <a:pt x="72" y="84"/>
                        <a:pt x="49" y="75"/>
                        <a:pt x="43" y="62"/>
                      </a:cubicBezTo>
                      <a:cubicBezTo>
                        <a:pt x="43" y="62"/>
                        <a:pt x="27" y="40"/>
                        <a:pt x="25" y="24"/>
                      </a:cubicBezTo>
                      <a:cubicBezTo>
                        <a:pt x="22" y="9"/>
                        <a:pt x="4" y="0"/>
                        <a:pt x="0" y="17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8" name="Freeform 115"/>
                <p:cNvSpPr>
                  <a:spLocks/>
                </p:cNvSpPr>
                <p:nvPr/>
              </p:nvSpPr>
              <p:spPr bwMode="auto">
                <a:xfrm>
                  <a:off x="6180138" y="6778625"/>
                  <a:ext cx="254000" cy="244475"/>
                </a:xfrm>
                <a:custGeom>
                  <a:avLst/>
                  <a:gdLst>
                    <a:gd name="T0" fmla="*/ 0 w 91"/>
                    <a:gd name="T1" fmla="*/ 16 h 88"/>
                    <a:gd name="T2" fmla="*/ 45 w 91"/>
                    <a:gd name="T3" fmla="*/ 76 h 88"/>
                    <a:gd name="T4" fmla="*/ 78 w 91"/>
                    <a:gd name="T5" fmla="*/ 88 h 88"/>
                    <a:gd name="T6" fmla="*/ 80 w 91"/>
                    <a:gd name="T7" fmla="*/ 76 h 88"/>
                    <a:gd name="T8" fmla="*/ 48 w 91"/>
                    <a:gd name="T9" fmla="*/ 58 h 88"/>
                    <a:gd name="T10" fmla="*/ 25 w 91"/>
                    <a:gd name="T11" fmla="*/ 22 h 88"/>
                    <a:gd name="T12" fmla="*/ 0 w 91"/>
                    <a:gd name="T1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88">
                      <a:moveTo>
                        <a:pt x="0" y="16"/>
                      </a:moveTo>
                      <a:cubicBezTo>
                        <a:pt x="0" y="16"/>
                        <a:pt x="10" y="47"/>
                        <a:pt x="45" y="76"/>
                      </a:cubicBezTo>
                      <a:cubicBezTo>
                        <a:pt x="45" y="76"/>
                        <a:pt x="58" y="86"/>
                        <a:pt x="78" y="88"/>
                      </a:cubicBezTo>
                      <a:cubicBezTo>
                        <a:pt x="78" y="88"/>
                        <a:pt x="91" y="85"/>
                        <a:pt x="80" y="76"/>
                      </a:cubicBezTo>
                      <a:cubicBezTo>
                        <a:pt x="80" y="76"/>
                        <a:pt x="55" y="70"/>
                        <a:pt x="48" y="58"/>
                      </a:cubicBezTo>
                      <a:cubicBezTo>
                        <a:pt x="48" y="58"/>
                        <a:pt x="29" y="37"/>
                        <a:pt x="25" y="22"/>
                      </a:cubicBezTo>
                      <a:cubicBezTo>
                        <a:pt x="20" y="6"/>
                        <a:pt x="1" y="0"/>
                        <a:pt x="0" y="16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9" name="Freeform 116"/>
                <p:cNvSpPr>
                  <a:spLocks/>
                </p:cNvSpPr>
                <p:nvPr/>
              </p:nvSpPr>
              <p:spPr bwMode="auto">
                <a:xfrm>
                  <a:off x="6269038" y="6770688"/>
                  <a:ext cx="254000" cy="244475"/>
                </a:xfrm>
                <a:custGeom>
                  <a:avLst/>
                  <a:gdLst>
                    <a:gd name="T0" fmla="*/ 0 w 91"/>
                    <a:gd name="T1" fmla="*/ 16 h 88"/>
                    <a:gd name="T2" fmla="*/ 45 w 91"/>
                    <a:gd name="T3" fmla="*/ 76 h 88"/>
                    <a:gd name="T4" fmla="*/ 78 w 91"/>
                    <a:gd name="T5" fmla="*/ 88 h 88"/>
                    <a:gd name="T6" fmla="*/ 80 w 91"/>
                    <a:gd name="T7" fmla="*/ 76 h 88"/>
                    <a:gd name="T8" fmla="*/ 48 w 91"/>
                    <a:gd name="T9" fmla="*/ 58 h 88"/>
                    <a:gd name="T10" fmla="*/ 25 w 91"/>
                    <a:gd name="T11" fmla="*/ 22 h 88"/>
                    <a:gd name="T12" fmla="*/ 0 w 91"/>
                    <a:gd name="T1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88">
                      <a:moveTo>
                        <a:pt x="0" y="16"/>
                      </a:moveTo>
                      <a:cubicBezTo>
                        <a:pt x="0" y="16"/>
                        <a:pt x="10" y="47"/>
                        <a:pt x="45" y="76"/>
                      </a:cubicBezTo>
                      <a:cubicBezTo>
                        <a:pt x="45" y="76"/>
                        <a:pt x="58" y="87"/>
                        <a:pt x="78" y="88"/>
                      </a:cubicBezTo>
                      <a:cubicBezTo>
                        <a:pt x="78" y="88"/>
                        <a:pt x="91" y="85"/>
                        <a:pt x="80" y="76"/>
                      </a:cubicBezTo>
                      <a:cubicBezTo>
                        <a:pt x="80" y="76"/>
                        <a:pt x="55" y="70"/>
                        <a:pt x="48" y="58"/>
                      </a:cubicBezTo>
                      <a:cubicBezTo>
                        <a:pt x="48" y="58"/>
                        <a:pt x="29" y="37"/>
                        <a:pt x="25" y="22"/>
                      </a:cubicBezTo>
                      <a:cubicBezTo>
                        <a:pt x="21" y="6"/>
                        <a:pt x="1" y="0"/>
                        <a:pt x="0" y="16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20" name="Freeform 117"/>
                <p:cNvSpPr>
                  <a:spLocks/>
                </p:cNvSpPr>
                <p:nvPr/>
              </p:nvSpPr>
              <p:spPr bwMode="auto">
                <a:xfrm>
                  <a:off x="6173789" y="6503995"/>
                  <a:ext cx="306386" cy="311148"/>
                </a:xfrm>
                <a:custGeom>
                  <a:avLst/>
                  <a:gdLst>
                    <a:gd name="T0" fmla="*/ 38 w 110"/>
                    <a:gd name="T1" fmla="*/ 2 h 112"/>
                    <a:gd name="T2" fmla="*/ 89 w 110"/>
                    <a:gd name="T3" fmla="*/ 60 h 112"/>
                    <a:gd name="T4" fmla="*/ 110 w 110"/>
                    <a:gd name="T5" fmla="*/ 86 h 112"/>
                    <a:gd name="T6" fmla="*/ 82 w 110"/>
                    <a:gd name="T7" fmla="*/ 81 h 112"/>
                    <a:gd name="T8" fmla="*/ 62 w 110"/>
                    <a:gd name="T9" fmla="*/ 59 h 112"/>
                    <a:gd name="T10" fmla="*/ 56 w 110"/>
                    <a:gd name="T11" fmla="*/ 112 h 112"/>
                    <a:gd name="T12" fmla="*/ 0 w 110"/>
                    <a:gd name="T13" fmla="*/ 88 h 112"/>
                    <a:gd name="T14" fmla="*/ 7 w 110"/>
                    <a:gd name="T15" fmla="*/ 40 h 112"/>
                    <a:gd name="T16" fmla="*/ 38 w 110"/>
                    <a:gd name="T17" fmla="*/ 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112">
                      <a:moveTo>
                        <a:pt x="38" y="2"/>
                      </a:moveTo>
                      <a:cubicBezTo>
                        <a:pt x="38" y="2"/>
                        <a:pt x="53" y="0"/>
                        <a:pt x="89" y="60"/>
                      </a:cubicBezTo>
                      <a:cubicBezTo>
                        <a:pt x="89" y="60"/>
                        <a:pt x="97" y="77"/>
                        <a:pt x="110" y="86"/>
                      </a:cubicBezTo>
                      <a:cubicBezTo>
                        <a:pt x="110" y="86"/>
                        <a:pt x="102" y="102"/>
                        <a:pt x="82" y="81"/>
                      </a:cubicBezTo>
                      <a:cubicBezTo>
                        <a:pt x="82" y="81"/>
                        <a:pt x="68" y="57"/>
                        <a:pt x="62" y="59"/>
                      </a:cubicBezTo>
                      <a:cubicBezTo>
                        <a:pt x="57" y="62"/>
                        <a:pt x="43" y="69"/>
                        <a:pt x="56" y="11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7" y="40"/>
                        <a:pt x="7" y="40"/>
                        <a:pt x="7" y="40"/>
                      </a:cubicBez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21" name="Freeform 118"/>
                <p:cNvSpPr>
                  <a:spLocks/>
                </p:cNvSpPr>
                <p:nvPr/>
              </p:nvSpPr>
              <p:spPr bwMode="auto">
                <a:xfrm>
                  <a:off x="5970588" y="6437313"/>
                  <a:ext cx="342900" cy="166688"/>
                </a:xfrm>
                <a:custGeom>
                  <a:avLst/>
                  <a:gdLst>
                    <a:gd name="T0" fmla="*/ 0 w 123"/>
                    <a:gd name="T1" fmla="*/ 38 h 60"/>
                    <a:gd name="T2" fmla="*/ 3 w 123"/>
                    <a:gd name="T3" fmla="*/ 48 h 60"/>
                    <a:gd name="T4" fmla="*/ 123 w 123"/>
                    <a:gd name="T5" fmla="*/ 28 h 60"/>
                    <a:gd name="T6" fmla="*/ 117 w 123"/>
                    <a:gd name="T7" fmla="*/ 10 h 60"/>
                    <a:gd name="T8" fmla="*/ 0 w 123"/>
                    <a:gd name="T9" fmla="*/ 3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60">
                      <a:moveTo>
                        <a:pt x="0" y="38"/>
                      </a:move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69" y="60"/>
                        <a:pt x="123" y="28"/>
                      </a:cubicBezTo>
                      <a:cubicBezTo>
                        <a:pt x="123" y="28"/>
                        <a:pt x="119" y="20"/>
                        <a:pt x="117" y="10"/>
                      </a:cubicBezTo>
                      <a:cubicBezTo>
                        <a:pt x="115" y="0"/>
                        <a:pt x="84" y="33"/>
                        <a:pt x="0" y="38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</p:grpSp>
          <p:sp>
            <p:nvSpPr>
              <p:cNvPr id="72" name="Rectangle 99"/>
              <p:cNvSpPr>
                <a:spLocks noChangeArrowheads="1"/>
              </p:cNvSpPr>
              <p:nvPr/>
            </p:nvSpPr>
            <p:spPr bwMode="auto">
              <a:xfrm>
                <a:off x="6438900" y="6116638"/>
                <a:ext cx="1135062" cy="546100"/>
              </a:xfrm>
              <a:prstGeom prst="rect">
                <a:avLst/>
              </a:pr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3" name="Freeform 100"/>
              <p:cNvSpPr>
                <a:spLocks/>
              </p:cNvSpPr>
              <p:nvPr/>
            </p:nvSpPr>
            <p:spPr bwMode="auto">
              <a:xfrm>
                <a:off x="6138863" y="9059863"/>
                <a:ext cx="779462" cy="255588"/>
              </a:xfrm>
              <a:custGeom>
                <a:avLst/>
                <a:gdLst>
                  <a:gd name="T0" fmla="*/ 47 w 280"/>
                  <a:gd name="T1" fmla="*/ 31 h 92"/>
                  <a:gd name="T2" fmla="*/ 6 w 280"/>
                  <a:gd name="T3" fmla="*/ 52 h 92"/>
                  <a:gd name="T4" fmla="*/ 4 w 280"/>
                  <a:gd name="T5" fmla="*/ 79 h 92"/>
                  <a:gd name="T6" fmla="*/ 19 w 280"/>
                  <a:gd name="T7" fmla="*/ 82 h 92"/>
                  <a:gd name="T8" fmla="*/ 172 w 280"/>
                  <a:gd name="T9" fmla="*/ 76 h 92"/>
                  <a:gd name="T10" fmla="*/ 236 w 280"/>
                  <a:gd name="T11" fmla="*/ 64 h 92"/>
                  <a:gd name="T12" fmla="*/ 236 w 280"/>
                  <a:gd name="T13" fmla="*/ 73 h 92"/>
                  <a:gd name="T14" fmla="*/ 245 w 280"/>
                  <a:gd name="T15" fmla="*/ 75 h 92"/>
                  <a:gd name="T16" fmla="*/ 267 w 280"/>
                  <a:gd name="T17" fmla="*/ 71 h 92"/>
                  <a:gd name="T18" fmla="*/ 267 w 280"/>
                  <a:gd name="T19" fmla="*/ 2 h 92"/>
                  <a:gd name="T20" fmla="*/ 233 w 280"/>
                  <a:gd name="T21" fmla="*/ 1 h 92"/>
                  <a:gd name="T22" fmla="*/ 197 w 280"/>
                  <a:gd name="T23" fmla="*/ 7 h 92"/>
                  <a:gd name="T24" fmla="*/ 195 w 280"/>
                  <a:gd name="T25" fmla="*/ 13 h 92"/>
                  <a:gd name="T26" fmla="*/ 203 w 280"/>
                  <a:gd name="T27" fmla="*/ 22 h 92"/>
                  <a:gd name="T28" fmla="*/ 167 w 280"/>
                  <a:gd name="T29" fmla="*/ 31 h 92"/>
                  <a:gd name="T30" fmla="*/ 105 w 280"/>
                  <a:gd name="T31" fmla="*/ 36 h 92"/>
                  <a:gd name="T32" fmla="*/ 78 w 280"/>
                  <a:gd name="T33" fmla="*/ 31 h 92"/>
                  <a:gd name="T34" fmla="*/ 47 w 280"/>
                  <a:gd name="T35" fmla="*/ 3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" h="92">
                    <a:moveTo>
                      <a:pt x="47" y="31"/>
                    </a:moveTo>
                    <a:cubicBezTo>
                      <a:pt x="29" y="30"/>
                      <a:pt x="13" y="38"/>
                      <a:pt x="6" y="52"/>
                    </a:cubicBezTo>
                    <a:cubicBezTo>
                      <a:pt x="0" y="64"/>
                      <a:pt x="3" y="75"/>
                      <a:pt x="4" y="79"/>
                    </a:cubicBezTo>
                    <a:cubicBezTo>
                      <a:pt x="9" y="80"/>
                      <a:pt x="14" y="81"/>
                      <a:pt x="19" y="82"/>
                    </a:cubicBezTo>
                    <a:cubicBezTo>
                      <a:pt x="75" y="92"/>
                      <a:pt x="127" y="87"/>
                      <a:pt x="172" y="76"/>
                    </a:cubicBezTo>
                    <a:cubicBezTo>
                      <a:pt x="172" y="76"/>
                      <a:pt x="218" y="68"/>
                      <a:pt x="236" y="64"/>
                    </a:cubicBezTo>
                    <a:cubicBezTo>
                      <a:pt x="236" y="64"/>
                      <a:pt x="238" y="68"/>
                      <a:pt x="236" y="73"/>
                    </a:cubicBezTo>
                    <a:cubicBezTo>
                      <a:pt x="238" y="74"/>
                      <a:pt x="242" y="75"/>
                      <a:pt x="245" y="75"/>
                    </a:cubicBezTo>
                    <a:cubicBezTo>
                      <a:pt x="255" y="75"/>
                      <a:pt x="263" y="73"/>
                      <a:pt x="267" y="71"/>
                    </a:cubicBezTo>
                    <a:cubicBezTo>
                      <a:pt x="267" y="71"/>
                      <a:pt x="280" y="42"/>
                      <a:pt x="267" y="2"/>
                    </a:cubicBezTo>
                    <a:cubicBezTo>
                      <a:pt x="255" y="1"/>
                      <a:pt x="244" y="1"/>
                      <a:pt x="233" y="1"/>
                    </a:cubicBezTo>
                    <a:cubicBezTo>
                      <a:pt x="214" y="0"/>
                      <a:pt x="202" y="0"/>
                      <a:pt x="197" y="7"/>
                    </a:cubicBezTo>
                    <a:cubicBezTo>
                      <a:pt x="196" y="7"/>
                      <a:pt x="195" y="10"/>
                      <a:pt x="195" y="13"/>
                    </a:cubicBezTo>
                    <a:cubicBezTo>
                      <a:pt x="195" y="18"/>
                      <a:pt x="202" y="22"/>
                      <a:pt x="203" y="22"/>
                    </a:cubicBezTo>
                    <a:cubicBezTo>
                      <a:pt x="192" y="26"/>
                      <a:pt x="181" y="29"/>
                      <a:pt x="167" y="31"/>
                    </a:cubicBezTo>
                    <a:cubicBezTo>
                      <a:pt x="144" y="36"/>
                      <a:pt x="122" y="36"/>
                      <a:pt x="105" y="36"/>
                    </a:cubicBezTo>
                    <a:cubicBezTo>
                      <a:pt x="98" y="34"/>
                      <a:pt x="88" y="32"/>
                      <a:pt x="78" y="31"/>
                    </a:cubicBezTo>
                    <a:cubicBezTo>
                      <a:pt x="67" y="30"/>
                      <a:pt x="56" y="30"/>
                      <a:pt x="47" y="31"/>
                    </a:cubicBez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4" name="Freeform 101"/>
              <p:cNvSpPr>
                <a:spLocks/>
              </p:cNvSpPr>
              <p:nvPr/>
            </p:nvSpPr>
            <p:spPr bwMode="auto">
              <a:xfrm>
                <a:off x="6689725" y="8996363"/>
                <a:ext cx="195262" cy="130175"/>
              </a:xfrm>
              <a:custGeom>
                <a:avLst/>
                <a:gdLst>
                  <a:gd name="T0" fmla="*/ 0 w 70"/>
                  <a:gd name="T1" fmla="*/ 0 h 47"/>
                  <a:gd name="T2" fmla="*/ 6 w 70"/>
                  <a:gd name="T3" fmla="*/ 25 h 47"/>
                  <a:gd name="T4" fmla="*/ 16 w 70"/>
                  <a:gd name="T5" fmla="*/ 25 h 47"/>
                  <a:gd name="T6" fmla="*/ 33 w 70"/>
                  <a:gd name="T7" fmla="*/ 44 h 47"/>
                  <a:gd name="T8" fmla="*/ 70 w 70"/>
                  <a:gd name="T9" fmla="*/ 28 h 47"/>
                  <a:gd name="T10" fmla="*/ 67 w 70"/>
                  <a:gd name="T11" fmla="*/ 0 h 47"/>
                  <a:gd name="T12" fmla="*/ 0 w 7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47">
                    <a:moveTo>
                      <a:pt x="0" y="0"/>
                    </a:moveTo>
                    <a:cubicBezTo>
                      <a:pt x="2" y="8"/>
                      <a:pt x="4" y="17"/>
                      <a:pt x="6" y="25"/>
                    </a:cubicBezTo>
                    <a:cubicBezTo>
                      <a:pt x="8" y="24"/>
                      <a:pt x="12" y="23"/>
                      <a:pt x="16" y="25"/>
                    </a:cubicBezTo>
                    <a:cubicBezTo>
                      <a:pt x="26" y="28"/>
                      <a:pt x="26" y="40"/>
                      <a:pt x="33" y="44"/>
                    </a:cubicBezTo>
                    <a:cubicBezTo>
                      <a:pt x="38" y="47"/>
                      <a:pt x="48" y="46"/>
                      <a:pt x="70" y="28"/>
                    </a:cubicBezTo>
                    <a:cubicBezTo>
                      <a:pt x="69" y="19"/>
                      <a:pt x="68" y="9"/>
                      <a:pt x="67" y="0"/>
                    </a:cubicBezTo>
                    <a:cubicBezTo>
                      <a:pt x="45" y="0"/>
                      <a:pt x="22" y="0"/>
                      <a:pt x="0" y="0"/>
                    </a:cubicBezTo>
                    <a:close/>
                  </a:path>
                </a:pathLst>
              </a:custGeom>
              <a:solidFill>
                <a:srgbClr val="A8A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5" name="Freeform 102"/>
              <p:cNvSpPr>
                <a:spLocks/>
              </p:cNvSpPr>
              <p:nvPr/>
            </p:nvSpPr>
            <p:spPr bwMode="auto">
              <a:xfrm>
                <a:off x="6421438" y="5949950"/>
                <a:ext cx="520700" cy="3101975"/>
              </a:xfrm>
              <a:custGeom>
                <a:avLst/>
                <a:gdLst>
                  <a:gd name="T0" fmla="*/ 9 w 187"/>
                  <a:gd name="T1" fmla="*/ 72 h 1116"/>
                  <a:gd name="T2" fmla="*/ 7 w 187"/>
                  <a:gd name="T3" fmla="*/ 491 h 1116"/>
                  <a:gd name="T4" fmla="*/ 84 w 187"/>
                  <a:gd name="T5" fmla="*/ 1107 h 1116"/>
                  <a:gd name="T6" fmla="*/ 173 w 187"/>
                  <a:gd name="T7" fmla="*/ 1107 h 1116"/>
                  <a:gd name="T8" fmla="*/ 178 w 187"/>
                  <a:gd name="T9" fmla="*/ 730 h 1116"/>
                  <a:gd name="T10" fmla="*/ 187 w 187"/>
                  <a:gd name="T11" fmla="*/ 67 h 1116"/>
                  <a:gd name="T12" fmla="*/ 58 w 187"/>
                  <a:gd name="T13" fmla="*/ 17 h 1116"/>
                  <a:gd name="T14" fmla="*/ 9 w 187"/>
                  <a:gd name="T15" fmla="*/ 72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1116">
                    <a:moveTo>
                      <a:pt x="9" y="72"/>
                    </a:moveTo>
                    <a:cubicBezTo>
                      <a:pt x="2" y="200"/>
                      <a:pt x="0" y="340"/>
                      <a:pt x="7" y="491"/>
                    </a:cubicBezTo>
                    <a:cubicBezTo>
                      <a:pt x="18" y="721"/>
                      <a:pt x="47" y="928"/>
                      <a:pt x="84" y="1107"/>
                    </a:cubicBezTo>
                    <a:cubicBezTo>
                      <a:pt x="84" y="1107"/>
                      <a:pt x="134" y="1116"/>
                      <a:pt x="173" y="1107"/>
                    </a:cubicBezTo>
                    <a:cubicBezTo>
                      <a:pt x="175" y="981"/>
                      <a:pt x="176" y="856"/>
                      <a:pt x="178" y="730"/>
                    </a:cubicBezTo>
                    <a:cubicBezTo>
                      <a:pt x="180" y="509"/>
                      <a:pt x="183" y="288"/>
                      <a:pt x="187" y="67"/>
                    </a:cubicBezTo>
                    <a:cubicBezTo>
                      <a:pt x="154" y="18"/>
                      <a:pt x="99" y="0"/>
                      <a:pt x="58" y="17"/>
                    </a:cubicBezTo>
                    <a:cubicBezTo>
                      <a:pt x="26" y="31"/>
                      <a:pt x="12" y="63"/>
                      <a:pt x="9" y="72"/>
                    </a:cubicBez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6" name="Freeform 103"/>
              <p:cNvSpPr>
                <a:spLocks/>
              </p:cNvSpPr>
              <p:nvPr/>
            </p:nvSpPr>
            <p:spPr bwMode="auto">
              <a:xfrm>
                <a:off x="6630988" y="5961063"/>
                <a:ext cx="314325" cy="3076575"/>
              </a:xfrm>
              <a:custGeom>
                <a:avLst/>
                <a:gdLst>
                  <a:gd name="T0" fmla="*/ 60 w 113"/>
                  <a:gd name="T1" fmla="*/ 1107 h 1107"/>
                  <a:gd name="T2" fmla="*/ 26 w 113"/>
                  <a:gd name="T3" fmla="*/ 198 h 1107"/>
                  <a:gd name="T4" fmla="*/ 70 w 113"/>
                  <a:gd name="T5" fmla="*/ 7 h 1107"/>
                  <a:gd name="T6" fmla="*/ 113 w 113"/>
                  <a:gd name="T7" fmla="*/ 62 h 1107"/>
                  <a:gd name="T8" fmla="*/ 108 w 113"/>
                  <a:gd name="T9" fmla="*/ 313 h 1107"/>
                  <a:gd name="T10" fmla="*/ 104 w 113"/>
                  <a:gd name="T11" fmla="*/ 576 h 1107"/>
                  <a:gd name="T12" fmla="*/ 98 w 113"/>
                  <a:gd name="T13" fmla="*/ 1103 h 1107"/>
                  <a:gd name="T14" fmla="*/ 60 w 113"/>
                  <a:gd name="T15" fmla="*/ 110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1107">
                    <a:moveTo>
                      <a:pt x="60" y="1107"/>
                    </a:moveTo>
                    <a:cubicBezTo>
                      <a:pt x="60" y="1107"/>
                      <a:pt x="0" y="397"/>
                      <a:pt x="26" y="198"/>
                    </a:cubicBezTo>
                    <a:cubicBezTo>
                      <a:pt x="53" y="0"/>
                      <a:pt x="70" y="7"/>
                      <a:pt x="70" y="7"/>
                    </a:cubicBezTo>
                    <a:cubicBezTo>
                      <a:pt x="85" y="25"/>
                      <a:pt x="99" y="43"/>
                      <a:pt x="113" y="62"/>
                    </a:cubicBezTo>
                    <a:cubicBezTo>
                      <a:pt x="112" y="119"/>
                      <a:pt x="110" y="206"/>
                      <a:pt x="108" y="313"/>
                    </a:cubicBezTo>
                    <a:cubicBezTo>
                      <a:pt x="106" y="436"/>
                      <a:pt x="104" y="538"/>
                      <a:pt x="104" y="576"/>
                    </a:cubicBezTo>
                    <a:cubicBezTo>
                      <a:pt x="101" y="751"/>
                      <a:pt x="99" y="927"/>
                      <a:pt x="98" y="1103"/>
                    </a:cubicBezTo>
                    <a:lnTo>
                      <a:pt x="60" y="1107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7" name="Freeform 104"/>
              <p:cNvSpPr>
                <a:spLocks/>
              </p:cNvSpPr>
              <p:nvPr/>
            </p:nvSpPr>
            <p:spPr bwMode="auto">
              <a:xfrm>
                <a:off x="6678613" y="9124950"/>
                <a:ext cx="33337" cy="52388"/>
              </a:xfrm>
              <a:custGeom>
                <a:avLst/>
                <a:gdLst>
                  <a:gd name="T0" fmla="*/ 21 w 21"/>
                  <a:gd name="T1" fmla="*/ 29 h 33"/>
                  <a:gd name="T2" fmla="*/ 9 w 21"/>
                  <a:gd name="T3" fmla="*/ 33 h 33"/>
                  <a:gd name="T4" fmla="*/ 0 w 21"/>
                  <a:gd name="T5" fmla="*/ 3 h 33"/>
                  <a:gd name="T6" fmla="*/ 12 w 21"/>
                  <a:gd name="T7" fmla="*/ 0 h 33"/>
                  <a:gd name="T8" fmla="*/ 21 w 21"/>
                  <a:gd name="T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3">
                    <a:moveTo>
                      <a:pt x="21" y="29"/>
                    </a:moveTo>
                    <a:lnTo>
                      <a:pt x="9" y="33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21" y="29"/>
                    </a:ln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8" name="Freeform 105"/>
              <p:cNvSpPr>
                <a:spLocks/>
              </p:cNvSpPr>
              <p:nvPr/>
            </p:nvSpPr>
            <p:spPr bwMode="auto">
              <a:xfrm>
                <a:off x="6650038" y="9132888"/>
                <a:ext cx="33337" cy="52388"/>
              </a:xfrm>
              <a:custGeom>
                <a:avLst/>
                <a:gdLst>
                  <a:gd name="T0" fmla="*/ 21 w 21"/>
                  <a:gd name="T1" fmla="*/ 30 h 33"/>
                  <a:gd name="T2" fmla="*/ 9 w 21"/>
                  <a:gd name="T3" fmla="*/ 33 h 33"/>
                  <a:gd name="T4" fmla="*/ 0 w 21"/>
                  <a:gd name="T5" fmla="*/ 3 h 33"/>
                  <a:gd name="T6" fmla="*/ 13 w 21"/>
                  <a:gd name="T7" fmla="*/ 0 h 33"/>
                  <a:gd name="T8" fmla="*/ 21 w 21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3">
                    <a:moveTo>
                      <a:pt x="21" y="30"/>
                    </a:moveTo>
                    <a:lnTo>
                      <a:pt x="9" y="33"/>
                    </a:lnTo>
                    <a:lnTo>
                      <a:pt x="0" y="3"/>
                    </a:lnTo>
                    <a:lnTo>
                      <a:pt x="13" y="0"/>
                    </a:lnTo>
                    <a:lnTo>
                      <a:pt x="21" y="30"/>
                    </a:ln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79" name="Freeform 106"/>
              <p:cNvSpPr>
                <a:spLocks/>
              </p:cNvSpPr>
              <p:nvPr/>
            </p:nvSpPr>
            <p:spPr bwMode="auto">
              <a:xfrm>
                <a:off x="7100888" y="9059863"/>
                <a:ext cx="776287" cy="255588"/>
              </a:xfrm>
              <a:custGeom>
                <a:avLst/>
                <a:gdLst>
                  <a:gd name="T0" fmla="*/ 232 w 279"/>
                  <a:gd name="T1" fmla="*/ 31 h 92"/>
                  <a:gd name="T2" fmla="*/ 274 w 279"/>
                  <a:gd name="T3" fmla="*/ 52 h 92"/>
                  <a:gd name="T4" fmla="*/ 276 w 279"/>
                  <a:gd name="T5" fmla="*/ 79 h 92"/>
                  <a:gd name="T6" fmla="*/ 260 w 279"/>
                  <a:gd name="T7" fmla="*/ 82 h 92"/>
                  <a:gd name="T8" fmla="*/ 108 w 279"/>
                  <a:gd name="T9" fmla="*/ 76 h 92"/>
                  <a:gd name="T10" fmla="*/ 44 w 279"/>
                  <a:gd name="T11" fmla="*/ 64 h 92"/>
                  <a:gd name="T12" fmla="*/ 44 w 279"/>
                  <a:gd name="T13" fmla="*/ 73 h 92"/>
                  <a:gd name="T14" fmla="*/ 34 w 279"/>
                  <a:gd name="T15" fmla="*/ 75 h 92"/>
                  <a:gd name="T16" fmla="*/ 12 w 279"/>
                  <a:gd name="T17" fmla="*/ 71 h 92"/>
                  <a:gd name="T18" fmla="*/ 12 w 279"/>
                  <a:gd name="T19" fmla="*/ 2 h 92"/>
                  <a:gd name="T20" fmla="*/ 47 w 279"/>
                  <a:gd name="T21" fmla="*/ 1 h 92"/>
                  <a:gd name="T22" fmla="*/ 82 w 279"/>
                  <a:gd name="T23" fmla="*/ 7 h 92"/>
                  <a:gd name="T24" fmla="*/ 84 w 279"/>
                  <a:gd name="T25" fmla="*/ 13 h 92"/>
                  <a:gd name="T26" fmla="*/ 77 w 279"/>
                  <a:gd name="T27" fmla="*/ 22 h 92"/>
                  <a:gd name="T28" fmla="*/ 112 w 279"/>
                  <a:gd name="T29" fmla="*/ 31 h 92"/>
                  <a:gd name="T30" fmla="*/ 174 w 279"/>
                  <a:gd name="T31" fmla="*/ 36 h 92"/>
                  <a:gd name="T32" fmla="*/ 201 w 279"/>
                  <a:gd name="T33" fmla="*/ 31 h 92"/>
                  <a:gd name="T34" fmla="*/ 232 w 279"/>
                  <a:gd name="T35" fmla="*/ 3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9" h="92">
                    <a:moveTo>
                      <a:pt x="232" y="31"/>
                    </a:moveTo>
                    <a:cubicBezTo>
                      <a:pt x="250" y="30"/>
                      <a:pt x="267" y="38"/>
                      <a:pt x="274" y="52"/>
                    </a:cubicBezTo>
                    <a:cubicBezTo>
                      <a:pt x="279" y="64"/>
                      <a:pt x="277" y="75"/>
                      <a:pt x="276" y="79"/>
                    </a:cubicBezTo>
                    <a:cubicBezTo>
                      <a:pt x="271" y="80"/>
                      <a:pt x="265" y="81"/>
                      <a:pt x="260" y="82"/>
                    </a:cubicBezTo>
                    <a:cubicBezTo>
                      <a:pt x="204" y="92"/>
                      <a:pt x="152" y="87"/>
                      <a:pt x="108" y="76"/>
                    </a:cubicBezTo>
                    <a:cubicBezTo>
                      <a:pt x="108" y="76"/>
                      <a:pt x="62" y="68"/>
                      <a:pt x="44" y="64"/>
                    </a:cubicBezTo>
                    <a:cubicBezTo>
                      <a:pt x="44" y="64"/>
                      <a:pt x="41" y="68"/>
                      <a:pt x="44" y="73"/>
                    </a:cubicBezTo>
                    <a:cubicBezTo>
                      <a:pt x="41" y="74"/>
                      <a:pt x="38" y="75"/>
                      <a:pt x="34" y="75"/>
                    </a:cubicBezTo>
                    <a:cubicBezTo>
                      <a:pt x="25" y="75"/>
                      <a:pt x="17" y="73"/>
                      <a:pt x="12" y="71"/>
                    </a:cubicBezTo>
                    <a:cubicBezTo>
                      <a:pt x="12" y="71"/>
                      <a:pt x="0" y="42"/>
                      <a:pt x="12" y="2"/>
                    </a:cubicBezTo>
                    <a:cubicBezTo>
                      <a:pt x="24" y="1"/>
                      <a:pt x="36" y="1"/>
                      <a:pt x="47" y="1"/>
                    </a:cubicBezTo>
                    <a:cubicBezTo>
                      <a:pt x="65" y="0"/>
                      <a:pt x="78" y="0"/>
                      <a:pt x="82" y="7"/>
                    </a:cubicBezTo>
                    <a:cubicBezTo>
                      <a:pt x="83" y="7"/>
                      <a:pt x="85" y="10"/>
                      <a:pt x="84" y="13"/>
                    </a:cubicBezTo>
                    <a:cubicBezTo>
                      <a:pt x="84" y="18"/>
                      <a:pt x="78" y="22"/>
                      <a:pt x="77" y="22"/>
                    </a:cubicBezTo>
                    <a:cubicBezTo>
                      <a:pt x="87" y="26"/>
                      <a:pt x="99" y="29"/>
                      <a:pt x="112" y="31"/>
                    </a:cubicBezTo>
                    <a:cubicBezTo>
                      <a:pt x="136" y="36"/>
                      <a:pt x="157" y="36"/>
                      <a:pt x="174" y="36"/>
                    </a:cubicBezTo>
                    <a:cubicBezTo>
                      <a:pt x="182" y="34"/>
                      <a:pt x="191" y="32"/>
                      <a:pt x="201" y="31"/>
                    </a:cubicBezTo>
                    <a:cubicBezTo>
                      <a:pt x="213" y="30"/>
                      <a:pt x="223" y="30"/>
                      <a:pt x="232" y="31"/>
                    </a:cubicBez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0" name="Freeform 107"/>
              <p:cNvSpPr>
                <a:spLocks/>
              </p:cNvSpPr>
              <p:nvPr/>
            </p:nvSpPr>
            <p:spPr bwMode="auto">
              <a:xfrm>
                <a:off x="7132638" y="8996363"/>
                <a:ext cx="193675" cy="130175"/>
              </a:xfrm>
              <a:custGeom>
                <a:avLst/>
                <a:gdLst>
                  <a:gd name="T0" fmla="*/ 70 w 70"/>
                  <a:gd name="T1" fmla="*/ 0 h 47"/>
                  <a:gd name="T2" fmla="*/ 65 w 70"/>
                  <a:gd name="T3" fmla="*/ 25 h 47"/>
                  <a:gd name="T4" fmla="*/ 55 w 70"/>
                  <a:gd name="T5" fmla="*/ 25 h 47"/>
                  <a:gd name="T6" fmla="*/ 37 w 70"/>
                  <a:gd name="T7" fmla="*/ 44 h 47"/>
                  <a:gd name="T8" fmla="*/ 0 w 70"/>
                  <a:gd name="T9" fmla="*/ 28 h 47"/>
                  <a:gd name="T10" fmla="*/ 3 w 70"/>
                  <a:gd name="T11" fmla="*/ 0 h 47"/>
                  <a:gd name="T12" fmla="*/ 70 w 7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47">
                    <a:moveTo>
                      <a:pt x="70" y="0"/>
                    </a:moveTo>
                    <a:cubicBezTo>
                      <a:pt x="68" y="8"/>
                      <a:pt x="67" y="17"/>
                      <a:pt x="65" y="25"/>
                    </a:cubicBezTo>
                    <a:cubicBezTo>
                      <a:pt x="63" y="24"/>
                      <a:pt x="59" y="23"/>
                      <a:pt x="55" y="25"/>
                    </a:cubicBezTo>
                    <a:cubicBezTo>
                      <a:pt x="45" y="28"/>
                      <a:pt x="44" y="40"/>
                      <a:pt x="37" y="44"/>
                    </a:cubicBezTo>
                    <a:cubicBezTo>
                      <a:pt x="32" y="47"/>
                      <a:pt x="22" y="46"/>
                      <a:pt x="0" y="28"/>
                    </a:cubicBezTo>
                    <a:cubicBezTo>
                      <a:pt x="1" y="19"/>
                      <a:pt x="2" y="9"/>
                      <a:pt x="3" y="0"/>
                    </a:cubicBezTo>
                    <a:cubicBezTo>
                      <a:pt x="26" y="0"/>
                      <a:pt x="48" y="0"/>
                      <a:pt x="70" y="0"/>
                    </a:cubicBezTo>
                    <a:close/>
                  </a:path>
                </a:pathLst>
              </a:custGeom>
              <a:solidFill>
                <a:srgbClr val="A8A4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1" name="Freeform 108"/>
              <p:cNvSpPr>
                <a:spLocks/>
              </p:cNvSpPr>
              <p:nvPr/>
            </p:nvSpPr>
            <p:spPr bwMode="auto">
              <a:xfrm>
                <a:off x="7077075" y="5949950"/>
                <a:ext cx="519112" cy="3101975"/>
              </a:xfrm>
              <a:custGeom>
                <a:avLst/>
                <a:gdLst>
                  <a:gd name="T0" fmla="*/ 178 w 187"/>
                  <a:gd name="T1" fmla="*/ 72 h 1116"/>
                  <a:gd name="T2" fmla="*/ 180 w 187"/>
                  <a:gd name="T3" fmla="*/ 491 h 1116"/>
                  <a:gd name="T4" fmla="*/ 103 w 187"/>
                  <a:gd name="T5" fmla="*/ 1107 h 1116"/>
                  <a:gd name="T6" fmla="*/ 13 w 187"/>
                  <a:gd name="T7" fmla="*/ 1107 h 1116"/>
                  <a:gd name="T8" fmla="*/ 9 w 187"/>
                  <a:gd name="T9" fmla="*/ 730 h 1116"/>
                  <a:gd name="T10" fmla="*/ 0 w 187"/>
                  <a:gd name="T11" fmla="*/ 67 h 1116"/>
                  <a:gd name="T12" fmla="*/ 129 w 187"/>
                  <a:gd name="T13" fmla="*/ 17 h 1116"/>
                  <a:gd name="T14" fmla="*/ 178 w 187"/>
                  <a:gd name="T15" fmla="*/ 72 h 1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7" h="1116">
                    <a:moveTo>
                      <a:pt x="178" y="72"/>
                    </a:moveTo>
                    <a:cubicBezTo>
                      <a:pt x="185" y="200"/>
                      <a:pt x="187" y="340"/>
                      <a:pt x="180" y="491"/>
                    </a:cubicBezTo>
                    <a:cubicBezTo>
                      <a:pt x="169" y="721"/>
                      <a:pt x="139" y="928"/>
                      <a:pt x="103" y="1107"/>
                    </a:cubicBezTo>
                    <a:cubicBezTo>
                      <a:pt x="103" y="1107"/>
                      <a:pt x="53" y="1116"/>
                      <a:pt x="13" y="1107"/>
                    </a:cubicBezTo>
                    <a:cubicBezTo>
                      <a:pt x="12" y="981"/>
                      <a:pt x="10" y="856"/>
                      <a:pt x="9" y="730"/>
                    </a:cubicBezTo>
                    <a:cubicBezTo>
                      <a:pt x="6" y="509"/>
                      <a:pt x="3" y="288"/>
                      <a:pt x="0" y="67"/>
                    </a:cubicBezTo>
                    <a:cubicBezTo>
                      <a:pt x="33" y="18"/>
                      <a:pt x="88" y="0"/>
                      <a:pt x="129" y="17"/>
                    </a:cubicBezTo>
                    <a:cubicBezTo>
                      <a:pt x="161" y="31"/>
                      <a:pt x="174" y="63"/>
                      <a:pt x="178" y="72"/>
                    </a:cubicBez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2" name="Freeform 109"/>
              <p:cNvSpPr>
                <a:spLocks/>
              </p:cNvSpPr>
              <p:nvPr/>
            </p:nvSpPr>
            <p:spPr bwMode="auto">
              <a:xfrm>
                <a:off x="7070725" y="5961063"/>
                <a:ext cx="317500" cy="3076575"/>
              </a:xfrm>
              <a:custGeom>
                <a:avLst/>
                <a:gdLst>
                  <a:gd name="T0" fmla="*/ 53 w 114"/>
                  <a:gd name="T1" fmla="*/ 1107 h 1107"/>
                  <a:gd name="T2" fmla="*/ 87 w 114"/>
                  <a:gd name="T3" fmla="*/ 198 h 1107"/>
                  <a:gd name="T4" fmla="*/ 43 w 114"/>
                  <a:gd name="T5" fmla="*/ 7 h 1107"/>
                  <a:gd name="T6" fmla="*/ 0 w 114"/>
                  <a:gd name="T7" fmla="*/ 61 h 1107"/>
                  <a:gd name="T8" fmla="*/ 4 w 114"/>
                  <a:gd name="T9" fmla="*/ 242 h 1107"/>
                  <a:gd name="T10" fmla="*/ 10 w 114"/>
                  <a:gd name="T11" fmla="*/ 576 h 1107"/>
                  <a:gd name="T12" fmla="*/ 15 w 114"/>
                  <a:gd name="T13" fmla="*/ 1103 h 1107"/>
                  <a:gd name="T14" fmla="*/ 53 w 114"/>
                  <a:gd name="T15" fmla="*/ 1107 h 1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107">
                    <a:moveTo>
                      <a:pt x="53" y="1107"/>
                    </a:moveTo>
                    <a:cubicBezTo>
                      <a:pt x="53" y="1107"/>
                      <a:pt x="114" y="397"/>
                      <a:pt x="87" y="198"/>
                    </a:cubicBezTo>
                    <a:cubicBezTo>
                      <a:pt x="61" y="0"/>
                      <a:pt x="43" y="7"/>
                      <a:pt x="43" y="7"/>
                    </a:cubicBezTo>
                    <a:cubicBezTo>
                      <a:pt x="29" y="25"/>
                      <a:pt x="15" y="43"/>
                      <a:pt x="0" y="61"/>
                    </a:cubicBezTo>
                    <a:cubicBezTo>
                      <a:pt x="1" y="103"/>
                      <a:pt x="3" y="166"/>
                      <a:pt x="4" y="242"/>
                    </a:cubicBezTo>
                    <a:cubicBezTo>
                      <a:pt x="4" y="242"/>
                      <a:pt x="8" y="414"/>
                      <a:pt x="10" y="576"/>
                    </a:cubicBezTo>
                    <a:cubicBezTo>
                      <a:pt x="12" y="751"/>
                      <a:pt x="14" y="927"/>
                      <a:pt x="15" y="1103"/>
                    </a:cubicBezTo>
                    <a:lnTo>
                      <a:pt x="53" y="1107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3" name="Freeform 110"/>
              <p:cNvSpPr>
                <a:spLocks/>
              </p:cNvSpPr>
              <p:nvPr/>
            </p:nvSpPr>
            <p:spPr bwMode="auto">
              <a:xfrm>
                <a:off x="7304088" y="9124950"/>
                <a:ext cx="33337" cy="52388"/>
              </a:xfrm>
              <a:custGeom>
                <a:avLst/>
                <a:gdLst>
                  <a:gd name="T0" fmla="*/ 0 w 21"/>
                  <a:gd name="T1" fmla="*/ 29 h 33"/>
                  <a:gd name="T2" fmla="*/ 13 w 21"/>
                  <a:gd name="T3" fmla="*/ 33 h 33"/>
                  <a:gd name="T4" fmla="*/ 21 w 21"/>
                  <a:gd name="T5" fmla="*/ 3 h 33"/>
                  <a:gd name="T6" fmla="*/ 9 w 21"/>
                  <a:gd name="T7" fmla="*/ 0 h 33"/>
                  <a:gd name="T8" fmla="*/ 0 w 21"/>
                  <a:gd name="T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3">
                    <a:moveTo>
                      <a:pt x="0" y="29"/>
                    </a:moveTo>
                    <a:lnTo>
                      <a:pt x="13" y="33"/>
                    </a:lnTo>
                    <a:lnTo>
                      <a:pt x="21" y="3"/>
                    </a:lnTo>
                    <a:lnTo>
                      <a:pt x="9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4" name="Freeform 111"/>
              <p:cNvSpPr>
                <a:spLocks/>
              </p:cNvSpPr>
              <p:nvPr/>
            </p:nvSpPr>
            <p:spPr bwMode="auto">
              <a:xfrm>
                <a:off x="7335838" y="9132888"/>
                <a:ext cx="33337" cy="52388"/>
              </a:xfrm>
              <a:custGeom>
                <a:avLst/>
                <a:gdLst>
                  <a:gd name="T0" fmla="*/ 0 w 21"/>
                  <a:gd name="T1" fmla="*/ 30 h 33"/>
                  <a:gd name="T2" fmla="*/ 12 w 21"/>
                  <a:gd name="T3" fmla="*/ 33 h 33"/>
                  <a:gd name="T4" fmla="*/ 21 w 21"/>
                  <a:gd name="T5" fmla="*/ 3 h 33"/>
                  <a:gd name="T6" fmla="*/ 8 w 21"/>
                  <a:gd name="T7" fmla="*/ 0 h 33"/>
                  <a:gd name="T8" fmla="*/ 0 w 21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3">
                    <a:moveTo>
                      <a:pt x="0" y="30"/>
                    </a:moveTo>
                    <a:lnTo>
                      <a:pt x="12" y="33"/>
                    </a:lnTo>
                    <a:lnTo>
                      <a:pt x="21" y="3"/>
                    </a:lnTo>
                    <a:lnTo>
                      <a:pt x="8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3A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5970588" y="6403975"/>
                <a:ext cx="552450" cy="644525"/>
                <a:chOff x="5970588" y="6403975"/>
                <a:chExt cx="552450" cy="644525"/>
              </a:xfrm>
            </p:grpSpPr>
            <p:sp>
              <p:nvSpPr>
                <p:cNvPr id="108" name="Freeform 112"/>
                <p:cNvSpPr>
                  <a:spLocks/>
                </p:cNvSpPr>
                <p:nvPr/>
              </p:nvSpPr>
              <p:spPr bwMode="auto">
                <a:xfrm>
                  <a:off x="5973763" y="6403975"/>
                  <a:ext cx="357187" cy="471488"/>
                </a:xfrm>
                <a:custGeom>
                  <a:avLst/>
                  <a:gdLst>
                    <a:gd name="T0" fmla="*/ 0 w 128"/>
                    <a:gd name="T1" fmla="*/ 33 h 170"/>
                    <a:gd name="T2" fmla="*/ 18 w 128"/>
                    <a:gd name="T3" fmla="*/ 112 h 170"/>
                    <a:gd name="T4" fmla="*/ 38 w 128"/>
                    <a:gd name="T5" fmla="*/ 166 h 170"/>
                    <a:gd name="T6" fmla="*/ 75 w 128"/>
                    <a:gd name="T7" fmla="*/ 165 h 170"/>
                    <a:gd name="T8" fmla="*/ 128 w 128"/>
                    <a:gd name="T9" fmla="*/ 148 h 170"/>
                    <a:gd name="T10" fmla="*/ 117 w 128"/>
                    <a:gd name="T11" fmla="*/ 94 h 170"/>
                    <a:gd name="T12" fmla="*/ 109 w 128"/>
                    <a:gd name="T13" fmla="*/ 8 h 170"/>
                    <a:gd name="T14" fmla="*/ 65 w 128"/>
                    <a:gd name="T15" fmla="*/ 1 h 170"/>
                    <a:gd name="T16" fmla="*/ 0 w 128"/>
                    <a:gd name="T17" fmla="*/ 33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8" h="170">
                      <a:moveTo>
                        <a:pt x="0" y="33"/>
                      </a:moveTo>
                      <a:cubicBezTo>
                        <a:pt x="10" y="65"/>
                        <a:pt x="15" y="92"/>
                        <a:pt x="18" y="112"/>
                      </a:cubicBezTo>
                      <a:cubicBezTo>
                        <a:pt x="23" y="140"/>
                        <a:pt x="24" y="159"/>
                        <a:pt x="38" y="166"/>
                      </a:cubicBezTo>
                      <a:cubicBezTo>
                        <a:pt x="47" y="170"/>
                        <a:pt x="57" y="169"/>
                        <a:pt x="75" y="165"/>
                      </a:cubicBezTo>
                      <a:cubicBezTo>
                        <a:pt x="98" y="161"/>
                        <a:pt x="116" y="154"/>
                        <a:pt x="128" y="148"/>
                      </a:cubicBezTo>
                      <a:cubicBezTo>
                        <a:pt x="124" y="131"/>
                        <a:pt x="120" y="113"/>
                        <a:pt x="117" y="94"/>
                      </a:cubicBezTo>
                      <a:cubicBezTo>
                        <a:pt x="111" y="63"/>
                        <a:pt x="109" y="34"/>
                        <a:pt x="109" y="8"/>
                      </a:cubicBezTo>
                      <a:cubicBezTo>
                        <a:pt x="100" y="4"/>
                        <a:pt x="84" y="0"/>
                        <a:pt x="65" y="1"/>
                      </a:cubicBezTo>
                      <a:cubicBezTo>
                        <a:pt x="27" y="4"/>
                        <a:pt x="4" y="27"/>
                        <a:pt x="0" y="33"/>
                      </a:cubicBezTo>
                      <a:close/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09" name="Freeform 113"/>
                <p:cNvSpPr>
                  <a:spLocks/>
                </p:cNvSpPr>
                <p:nvPr/>
              </p:nvSpPr>
              <p:spPr bwMode="auto">
                <a:xfrm>
                  <a:off x="6049963" y="6753225"/>
                  <a:ext cx="182562" cy="288925"/>
                </a:xfrm>
                <a:custGeom>
                  <a:avLst/>
                  <a:gdLst>
                    <a:gd name="T0" fmla="*/ 0 w 66"/>
                    <a:gd name="T1" fmla="*/ 15 h 104"/>
                    <a:gd name="T2" fmla="*/ 24 w 66"/>
                    <a:gd name="T3" fmla="*/ 84 h 104"/>
                    <a:gd name="T4" fmla="*/ 52 w 66"/>
                    <a:gd name="T5" fmla="*/ 104 h 104"/>
                    <a:gd name="T6" fmla="*/ 58 w 66"/>
                    <a:gd name="T7" fmla="*/ 93 h 104"/>
                    <a:gd name="T8" fmla="*/ 33 w 66"/>
                    <a:gd name="T9" fmla="*/ 67 h 104"/>
                    <a:gd name="T10" fmla="*/ 23 w 66"/>
                    <a:gd name="T11" fmla="*/ 26 h 104"/>
                    <a:gd name="T12" fmla="*/ 0 w 66"/>
                    <a:gd name="T13" fmla="*/ 15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104">
                      <a:moveTo>
                        <a:pt x="0" y="15"/>
                      </a:moveTo>
                      <a:cubicBezTo>
                        <a:pt x="0" y="15"/>
                        <a:pt x="1" y="47"/>
                        <a:pt x="24" y="84"/>
                      </a:cubicBezTo>
                      <a:cubicBezTo>
                        <a:pt x="24" y="84"/>
                        <a:pt x="33" y="97"/>
                        <a:pt x="52" y="104"/>
                      </a:cubicBezTo>
                      <a:cubicBezTo>
                        <a:pt x="52" y="104"/>
                        <a:pt x="66" y="104"/>
                        <a:pt x="58" y="93"/>
                      </a:cubicBezTo>
                      <a:cubicBezTo>
                        <a:pt x="58" y="93"/>
                        <a:pt x="37" y="80"/>
                        <a:pt x="33" y="67"/>
                      </a:cubicBezTo>
                      <a:cubicBezTo>
                        <a:pt x="33" y="67"/>
                        <a:pt x="22" y="42"/>
                        <a:pt x="23" y="26"/>
                      </a:cubicBezTo>
                      <a:cubicBezTo>
                        <a:pt x="23" y="11"/>
                        <a:pt x="7" y="0"/>
                        <a:pt x="0" y="15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0" name="Freeform 114"/>
                <p:cNvSpPr>
                  <a:spLocks/>
                </p:cNvSpPr>
                <p:nvPr/>
              </p:nvSpPr>
              <p:spPr bwMode="auto">
                <a:xfrm>
                  <a:off x="6113463" y="6781800"/>
                  <a:ext cx="228600" cy="266700"/>
                </a:xfrm>
                <a:custGeom>
                  <a:avLst/>
                  <a:gdLst>
                    <a:gd name="T0" fmla="*/ 0 w 82"/>
                    <a:gd name="T1" fmla="*/ 17 h 96"/>
                    <a:gd name="T2" fmla="*/ 38 w 82"/>
                    <a:gd name="T3" fmla="*/ 81 h 96"/>
                    <a:gd name="T4" fmla="*/ 69 w 82"/>
                    <a:gd name="T5" fmla="*/ 96 h 96"/>
                    <a:gd name="T6" fmla="*/ 72 w 82"/>
                    <a:gd name="T7" fmla="*/ 84 h 96"/>
                    <a:gd name="T8" fmla="*/ 43 w 82"/>
                    <a:gd name="T9" fmla="*/ 62 h 96"/>
                    <a:gd name="T10" fmla="*/ 25 w 82"/>
                    <a:gd name="T11" fmla="*/ 24 h 96"/>
                    <a:gd name="T12" fmla="*/ 0 w 82"/>
                    <a:gd name="T13" fmla="*/ 1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2" h="96">
                      <a:moveTo>
                        <a:pt x="0" y="17"/>
                      </a:moveTo>
                      <a:cubicBezTo>
                        <a:pt x="0" y="17"/>
                        <a:pt x="7" y="48"/>
                        <a:pt x="38" y="81"/>
                      </a:cubicBezTo>
                      <a:cubicBezTo>
                        <a:pt x="38" y="81"/>
                        <a:pt x="49" y="92"/>
                        <a:pt x="69" y="96"/>
                      </a:cubicBezTo>
                      <a:cubicBezTo>
                        <a:pt x="69" y="96"/>
                        <a:pt x="82" y="93"/>
                        <a:pt x="72" y="84"/>
                      </a:cubicBezTo>
                      <a:cubicBezTo>
                        <a:pt x="72" y="84"/>
                        <a:pt x="49" y="75"/>
                        <a:pt x="43" y="62"/>
                      </a:cubicBezTo>
                      <a:cubicBezTo>
                        <a:pt x="43" y="62"/>
                        <a:pt x="27" y="40"/>
                        <a:pt x="25" y="24"/>
                      </a:cubicBezTo>
                      <a:cubicBezTo>
                        <a:pt x="22" y="9"/>
                        <a:pt x="4" y="0"/>
                        <a:pt x="0" y="17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1" name="Freeform 115"/>
                <p:cNvSpPr>
                  <a:spLocks/>
                </p:cNvSpPr>
                <p:nvPr/>
              </p:nvSpPr>
              <p:spPr bwMode="auto">
                <a:xfrm>
                  <a:off x="6180138" y="6778625"/>
                  <a:ext cx="254000" cy="244475"/>
                </a:xfrm>
                <a:custGeom>
                  <a:avLst/>
                  <a:gdLst>
                    <a:gd name="T0" fmla="*/ 0 w 91"/>
                    <a:gd name="T1" fmla="*/ 16 h 88"/>
                    <a:gd name="T2" fmla="*/ 45 w 91"/>
                    <a:gd name="T3" fmla="*/ 76 h 88"/>
                    <a:gd name="T4" fmla="*/ 78 w 91"/>
                    <a:gd name="T5" fmla="*/ 88 h 88"/>
                    <a:gd name="T6" fmla="*/ 80 w 91"/>
                    <a:gd name="T7" fmla="*/ 76 h 88"/>
                    <a:gd name="T8" fmla="*/ 48 w 91"/>
                    <a:gd name="T9" fmla="*/ 58 h 88"/>
                    <a:gd name="T10" fmla="*/ 25 w 91"/>
                    <a:gd name="T11" fmla="*/ 22 h 88"/>
                    <a:gd name="T12" fmla="*/ 0 w 91"/>
                    <a:gd name="T1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88">
                      <a:moveTo>
                        <a:pt x="0" y="16"/>
                      </a:moveTo>
                      <a:cubicBezTo>
                        <a:pt x="0" y="16"/>
                        <a:pt x="10" y="47"/>
                        <a:pt x="45" y="76"/>
                      </a:cubicBezTo>
                      <a:cubicBezTo>
                        <a:pt x="45" y="76"/>
                        <a:pt x="58" y="86"/>
                        <a:pt x="78" y="88"/>
                      </a:cubicBezTo>
                      <a:cubicBezTo>
                        <a:pt x="78" y="88"/>
                        <a:pt x="91" y="85"/>
                        <a:pt x="80" y="76"/>
                      </a:cubicBezTo>
                      <a:cubicBezTo>
                        <a:pt x="80" y="76"/>
                        <a:pt x="55" y="70"/>
                        <a:pt x="48" y="58"/>
                      </a:cubicBezTo>
                      <a:cubicBezTo>
                        <a:pt x="48" y="58"/>
                        <a:pt x="29" y="37"/>
                        <a:pt x="25" y="22"/>
                      </a:cubicBezTo>
                      <a:cubicBezTo>
                        <a:pt x="20" y="6"/>
                        <a:pt x="1" y="0"/>
                        <a:pt x="0" y="16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2" name="Freeform 116"/>
                <p:cNvSpPr>
                  <a:spLocks/>
                </p:cNvSpPr>
                <p:nvPr/>
              </p:nvSpPr>
              <p:spPr bwMode="auto">
                <a:xfrm>
                  <a:off x="6269038" y="6770688"/>
                  <a:ext cx="254000" cy="244475"/>
                </a:xfrm>
                <a:custGeom>
                  <a:avLst/>
                  <a:gdLst>
                    <a:gd name="T0" fmla="*/ 0 w 91"/>
                    <a:gd name="T1" fmla="*/ 16 h 88"/>
                    <a:gd name="T2" fmla="*/ 45 w 91"/>
                    <a:gd name="T3" fmla="*/ 76 h 88"/>
                    <a:gd name="T4" fmla="*/ 78 w 91"/>
                    <a:gd name="T5" fmla="*/ 88 h 88"/>
                    <a:gd name="T6" fmla="*/ 80 w 91"/>
                    <a:gd name="T7" fmla="*/ 76 h 88"/>
                    <a:gd name="T8" fmla="*/ 48 w 91"/>
                    <a:gd name="T9" fmla="*/ 58 h 88"/>
                    <a:gd name="T10" fmla="*/ 25 w 91"/>
                    <a:gd name="T11" fmla="*/ 22 h 88"/>
                    <a:gd name="T12" fmla="*/ 0 w 91"/>
                    <a:gd name="T1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88">
                      <a:moveTo>
                        <a:pt x="0" y="16"/>
                      </a:moveTo>
                      <a:cubicBezTo>
                        <a:pt x="0" y="16"/>
                        <a:pt x="10" y="47"/>
                        <a:pt x="45" y="76"/>
                      </a:cubicBezTo>
                      <a:cubicBezTo>
                        <a:pt x="45" y="76"/>
                        <a:pt x="58" y="87"/>
                        <a:pt x="78" y="88"/>
                      </a:cubicBezTo>
                      <a:cubicBezTo>
                        <a:pt x="78" y="88"/>
                        <a:pt x="91" y="85"/>
                        <a:pt x="80" y="76"/>
                      </a:cubicBezTo>
                      <a:cubicBezTo>
                        <a:pt x="80" y="76"/>
                        <a:pt x="55" y="70"/>
                        <a:pt x="48" y="58"/>
                      </a:cubicBezTo>
                      <a:cubicBezTo>
                        <a:pt x="48" y="58"/>
                        <a:pt x="29" y="37"/>
                        <a:pt x="25" y="22"/>
                      </a:cubicBezTo>
                      <a:cubicBezTo>
                        <a:pt x="21" y="6"/>
                        <a:pt x="1" y="0"/>
                        <a:pt x="0" y="16"/>
                      </a:cubicBezTo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3" name="Freeform 117"/>
                <p:cNvSpPr>
                  <a:spLocks/>
                </p:cNvSpPr>
                <p:nvPr/>
              </p:nvSpPr>
              <p:spPr bwMode="auto">
                <a:xfrm>
                  <a:off x="6173788" y="6503988"/>
                  <a:ext cx="306387" cy="311150"/>
                </a:xfrm>
                <a:custGeom>
                  <a:avLst/>
                  <a:gdLst>
                    <a:gd name="T0" fmla="*/ 38 w 110"/>
                    <a:gd name="T1" fmla="*/ 2 h 112"/>
                    <a:gd name="T2" fmla="*/ 89 w 110"/>
                    <a:gd name="T3" fmla="*/ 60 h 112"/>
                    <a:gd name="T4" fmla="*/ 110 w 110"/>
                    <a:gd name="T5" fmla="*/ 86 h 112"/>
                    <a:gd name="T6" fmla="*/ 82 w 110"/>
                    <a:gd name="T7" fmla="*/ 81 h 112"/>
                    <a:gd name="T8" fmla="*/ 62 w 110"/>
                    <a:gd name="T9" fmla="*/ 59 h 112"/>
                    <a:gd name="T10" fmla="*/ 56 w 110"/>
                    <a:gd name="T11" fmla="*/ 112 h 112"/>
                    <a:gd name="T12" fmla="*/ 0 w 110"/>
                    <a:gd name="T13" fmla="*/ 88 h 112"/>
                    <a:gd name="T14" fmla="*/ 7 w 110"/>
                    <a:gd name="T15" fmla="*/ 40 h 112"/>
                    <a:gd name="T16" fmla="*/ 38 w 110"/>
                    <a:gd name="T17" fmla="*/ 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112">
                      <a:moveTo>
                        <a:pt x="38" y="2"/>
                      </a:moveTo>
                      <a:cubicBezTo>
                        <a:pt x="38" y="2"/>
                        <a:pt x="53" y="0"/>
                        <a:pt x="89" y="60"/>
                      </a:cubicBezTo>
                      <a:cubicBezTo>
                        <a:pt x="89" y="60"/>
                        <a:pt x="97" y="77"/>
                        <a:pt x="110" y="86"/>
                      </a:cubicBezTo>
                      <a:cubicBezTo>
                        <a:pt x="110" y="86"/>
                        <a:pt x="102" y="102"/>
                        <a:pt x="82" y="81"/>
                      </a:cubicBezTo>
                      <a:cubicBezTo>
                        <a:pt x="82" y="81"/>
                        <a:pt x="68" y="57"/>
                        <a:pt x="62" y="59"/>
                      </a:cubicBezTo>
                      <a:cubicBezTo>
                        <a:pt x="57" y="62"/>
                        <a:pt x="43" y="69"/>
                        <a:pt x="56" y="11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7" y="40"/>
                        <a:pt x="7" y="40"/>
                        <a:pt x="7" y="40"/>
                      </a:cubicBez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F2D2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  <p:sp>
              <p:nvSpPr>
                <p:cNvPr id="114" name="Freeform 118"/>
                <p:cNvSpPr>
                  <a:spLocks/>
                </p:cNvSpPr>
                <p:nvPr/>
              </p:nvSpPr>
              <p:spPr bwMode="auto">
                <a:xfrm>
                  <a:off x="5970588" y="6437313"/>
                  <a:ext cx="342900" cy="166688"/>
                </a:xfrm>
                <a:custGeom>
                  <a:avLst/>
                  <a:gdLst>
                    <a:gd name="T0" fmla="*/ 0 w 123"/>
                    <a:gd name="T1" fmla="*/ 38 h 60"/>
                    <a:gd name="T2" fmla="*/ 3 w 123"/>
                    <a:gd name="T3" fmla="*/ 48 h 60"/>
                    <a:gd name="T4" fmla="*/ 123 w 123"/>
                    <a:gd name="T5" fmla="*/ 28 h 60"/>
                    <a:gd name="T6" fmla="*/ 117 w 123"/>
                    <a:gd name="T7" fmla="*/ 10 h 60"/>
                    <a:gd name="T8" fmla="*/ 0 w 123"/>
                    <a:gd name="T9" fmla="*/ 3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3" h="60">
                      <a:moveTo>
                        <a:pt x="0" y="38"/>
                      </a:move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69" y="60"/>
                        <a:pt x="123" y="28"/>
                      </a:cubicBezTo>
                      <a:cubicBezTo>
                        <a:pt x="123" y="28"/>
                        <a:pt x="119" y="20"/>
                        <a:pt x="117" y="10"/>
                      </a:cubicBezTo>
                      <a:cubicBezTo>
                        <a:pt x="115" y="0"/>
                        <a:pt x="84" y="33"/>
                        <a:pt x="0" y="38"/>
                      </a:cubicBezTo>
                      <a:close/>
                    </a:path>
                  </a:pathLst>
                </a:custGeom>
                <a:solidFill>
                  <a:srgbClr val="D4E1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latin typeface="+mj-lt"/>
                  </a:endParaRPr>
                </a:p>
              </p:txBody>
            </p:sp>
          </p:grpSp>
          <p:sp>
            <p:nvSpPr>
              <p:cNvPr id="86" name="Freeform 119"/>
              <p:cNvSpPr>
                <a:spLocks/>
              </p:cNvSpPr>
              <p:nvPr/>
            </p:nvSpPr>
            <p:spPr bwMode="auto">
              <a:xfrm>
                <a:off x="5767388" y="4019550"/>
                <a:ext cx="620712" cy="2532063"/>
              </a:xfrm>
              <a:custGeom>
                <a:avLst/>
                <a:gdLst>
                  <a:gd name="T0" fmla="*/ 223 w 223"/>
                  <a:gd name="T1" fmla="*/ 240 h 911"/>
                  <a:gd name="T2" fmla="*/ 222 w 223"/>
                  <a:gd name="T3" fmla="*/ 0 h 911"/>
                  <a:gd name="T4" fmla="*/ 24 w 223"/>
                  <a:gd name="T5" fmla="*/ 416 h 911"/>
                  <a:gd name="T6" fmla="*/ 57 w 223"/>
                  <a:gd name="T7" fmla="*/ 906 h 911"/>
                  <a:gd name="T8" fmla="*/ 73 w 223"/>
                  <a:gd name="T9" fmla="*/ 908 h 911"/>
                  <a:gd name="T10" fmla="*/ 120 w 223"/>
                  <a:gd name="T11" fmla="*/ 909 h 911"/>
                  <a:gd name="T12" fmla="*/ 204 w 223"/>
                  <a:gd name="T13" fmla="*/ 886 h 911"/>
                  <a:gd name="T14" fmla="*/ 169 w 223"/>
                  <a:gd name="T15" fmla="*/ 638 h 911"/>
                  <a:gd name="T16" fmla="*/ 223 w 223"/>
                  <a:gd name="T17" fmla="*/ 24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911">
                    <a:moveTo>
                      <a:pt x="223" y="240"/>
                    </a:moveTo>
                    <a:cubicBezTo>
                      <a:pt x="223" y="160"/>
                      <a:pt x="222" y="80"/>
                      <a:pt x="222" y="0"/>
                    </a:cubicBezTo>
                    <a:cubicBezTo>
                      <a:pt x="222" y="0"/>
                      <a:pt x="46" y="45"/>
                      <a:pt x="24" y="416"/>
                    </a:cubicBezTo>
                    <a:cubicBezTo>
                      <a:pt x="24" y="416"/>
                      <a:pt x="0" y="648"/>
                      <a:pt x="57" y="906"/>
                    </a:cubicBezTo>
                    <a:cubicBezTo>
                      <a:pt x="62" y="907"/>
                      <a:pt x="67" y="907"/>
                      <a:pt x="73" y="908"/>
                    </a:cubicBezTo>
                    <a:cubicBezTo>
                      <a:pt x="73" y="908"/>
                      <a:pt x="97" y="911"/>
                      <a:pt x="120" y="909"/>
                    </a:cubicBezTo>
                    <a:cubicBezTo>
                      <a:pt x="159" y="906"/>
                      <a:pt x="197" y="890"/>
                      <a:pt x="204" y="886"/>
                    </a:cubicBezTo>
                    <a:cubicBezTo>
                      <a:pt x="187" y="817"/>
                      <a:pt x="172" y="733"/>
                      <a:pt x="169" y="638"/>
                    </a:cubicBezTo>
                    <a:cubicBezTo>
                      <a:pt x="163" y="475"/>
                      <a:pt x="192" y="339"/>
                      <a:pt x="223" y="24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7" name="Freeform 127"/>
              <p:cNvSpPr>
                <a:spLocks/>
              </p:cNvSpPr>
              <p:nvPr/>
            </p:nvSpPr>
            <p:spPr bwMode="auto">
              <a:xfrm>
                <a:off x="7627938" y="4019550"/>
                <a:ext cx="622299" cy="2532063"/>
              </a:xfrm>
              <a:custGeom>
                <a:avLst/>
                <a:gdLst>
                  <a:gd name="T0" fmla="*/ 0 w 224"/>
                  <a:gd name="T1" fmla="*/ 240 h 911"/>
                  <a:gd name="T2" fmla="*/ 2 w 224"/>
                  <a:gd name="T3" fmla="*/ 0 h 911"/>
                  <a:gd name="T4" fmla="*/ 200 w 224"/>
                  <a:gd name="T5" fmla="*/ 416 h 911"/>
                  <a:gd name="T6" fmla="*/ 166 w 224"/>
                  <a:gd name="T7" fmla="*/ 906 h 911"/>
                  <a:gd name="T8" fmla="*/ 151 w 224"/>
                  <a:gd name="T9" fmla="*/ 908 h 911"/>
                  <a:gd name="T10" fmla="*/ 104 w 224"/>
                  <a:gd name="T11" fmla="*/ 909 h 911"/>
                  <a:gd name="T12" fmla="*/ 19 w 224"/>
                  <a:gd name="T13" fmla="*/ 886 h 911"/>
                  <a:gd name="T14" fmla="*/ 55 w 224"/>
                  <a:gd name="T15" fmla="*/ 638 h 911"/>
                  <a:gd name="T16" fmla="*/ 0 w 224"/>
                  <a:gd name="T17" fmla="*/ 24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911">
                    <a:moveTo>
                      <a:pt x="0" y="240"/>
                    </a:moveTo>
                    <a:cubicBezTo>
                      <a:pt x="1" y="160"/>
                      <a:pt x="1" y="80"/>
                      <a:pt x="2" y="0"/>
                    </a:cubicBezTo>
                    <a:cubicBezTo>
                      <a:pt x="2" y="0"/>
                      <a:pt x="177" y="45"/>
                      <a:pt x="200" y="416"/>
                    </a:cubicBezTo>
                    <a:cubicBezTo>
                      <a:pt x="200" y="416"/>
                      <a:pt x="224" y="648"/>
                      <a:pt x="166" y="906"/>
                    </a:cubicBezTo>
                    <a:cubicBezTo>
                      <a:pt x="161" y="907"/>
                      <a:pt x="156" y="907"/>
                      <a:pt x="151" y="908"/>
                    </a:cubicBezTo>
                    <a:cubicBezTo>
                      <a:pt x="151" y="908"/>
                      <a:pt x="127" y="911"/>
                      <a:pt x="104" y="909"/>
                    </a:cubicBezTo>
                    <a:cubicBezTo>
                      <a:pt x="64" y="906"/>
                      <a:pt x="27" y="890"/>
                      <a:pt x="19" y="886"/>
                    </a:cubicBezTo>
                    <a:cubicBezTo>
                      <a:pt x="37" y="817"/>
                      <a:pt x="51" y="733"/>
                      <a:pt x="55" y="638"/>
                    </a:cubicBezTo>
                    <a:cubicBezTo>
                      <a:pt x="60" y="475"/>
                      <a:pt x="31" y="339"/>
                      <a:pt x="0" y="24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8" name="Freeform 128"/>
              <p:cNvSpPr>
                <a:spLocks/>
              </p:cNvSpPr>
              <p:nvPr/>
            </p:nvSpPr>
            <p:spPr bwMode="auto">
              <a:xfrm>
                <a:off x="7008813" y="3908425"/>
                <a:ext cx="298450" cy="1349375"/>
              </a:xfrm>
              <a:custGeom>
                <a:avLst/>
                <a:gdLst>
                  <a:gd name="T0" fmla="*/ 92 w 107"/>
                  <a:gd name="T1" fmla="*/ 0 h 486"/>
                  <a:gd name="T2" fmla="*/ 104 w 107"/>
                  <a:gd name="T3" fmla="*/ 167 h 486"/>
                  <a:gd name="T4" fmla="*/ 0 w 107"/>
                  <a:gd name="T5" fmla="*/ 486 h 486"/>
                  <a:gd name="T6" fmla="*/ 0 w 107"/>
                  <a:gd name="T7" fmla="*/ 84 h 486"/>
                  <a:gd name="T8" fmla="*/ 22 w 107"/>
                  <a:gd name="T9" fmla="*/ 78 h 486"/>
                  <a:gd name="T10" fmla="*/ 50 w 107"/>
                  <a:gd name="T11" fmla="*/ 64 h 486"/>
                  <a:gd name="T12" fmla="*/ 92 w 107"/>
                  <a:gd name="T13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486">
                    <a:moveTo>
                      <a:pt x="92" y="0"/>
                    </a:moveTo>
                    <a:cubicBezTo>
                      <a:pt x="101" y="46"/>
                      <a:pt x="107" y="102"/>
                      <a:pt x="104" y="167"/>
                    </a:cubicBezTo>
                    <a:cubicBezTo>
                      <a:pt x="95" y="315"/>
                      <a:pt x="37" y="426"/>
                      <a:pt x="0" y="48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5" y="83"/>
                      <a:pt x="13" y="82"/>
                      <a:pt x="22" y="78"/>
                    </a:cubicBezTo>
                    <a:cubicBezTo>
                      <a:pt x="22" y="78"/>
                      <a:pt x="37" y="73"/>
                      <a:pt x="50" y="64"/>
                    </a:cubicBezTo>
                    <a:cubicBezTo>
                      <a:pt x="78" y="44"/>
                      <a:pt x="90" y="5"/>
                      <a:pt x="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89" name="Freeform 129"/>
              <p:cNvSpPr>
                <a:spLocks/>
              </p:cNvSpPr>
              <p:nvPr/>
            </p:nvSpPr>
            <p:spPr bwMode="auto">
              <a:xfrm>
                <a:off x="6210300" y="3910013"/>
                <a:ext cx="590550" cy="2513013"/>
              </a:xfrm>
              <a:custGeom>
                <a:avLst/>
                <a:gdLst>
                  <a:gd name="T0" fmla="*/ 194 w 212"/>
                  <a:gd name="T1" fmla="*/ 0 h 904"/>
                  <a:gd name="T2" fmla="*/ 99 w 212"/>
                  <a:gd name="T3" fmla="*/ 26 h 904"/>
                  <a:gd name="T4" fmla="*/ 63 w 212"/>
                  <a:gd name="T5" fmla="*/ 39 h 904"/>
                  <a:gd name="T6" fmla="*/ 5 w 212"/>
                  <a:gd name="T7" fmla="*/ 291 h 904"/>
                  <a:gd name="T8" fmla="*/ 29 w 212"/>
                  <a:gd name="T9" fmla="*/ 570 h 904"/>
                  <a:gd name="T10" fmla="*/ 50 w 212"/>
                  <a:gd name="T11" fmla="*/ 887 h 904"/>
                  <a:gd name="T12" fmla="*/ 178 w 212"/>
                  <a:gd name="T13" fmla="*/ 854 h 904"/>
                  <a:gd name="T14" fmla="*/ 212 w 212"/>
                  <a:gd name="T15" fmla="*/ 789 h 904"/>
                  <a:gd name="T16" fmla="*/ 194 w 212"/>
                  <a:gd name="T17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" h="904">
                    <a:moveTo>
                      <a:pt x="194" y="0"/>
                    </a:moveTo>
                    <a:cubicBezTo>
                      <a:pt x="165" y="6"/>
                      <a:pt x="133" y="14"/>
                      <a:pt x="99" y="26"/>
                    </a:cubicBezTo>
                    <a:cubicBezTo>
                      <a:pt x="86" y="30"/>
                      <a:pt x="74" y="34"/>
                      <a:pt x="63" y="39"/>
                    </a:cubicBezTo>
                    <a:cubicBezTo>
                      <a:pt x="39" y="96"/>
                      <a:pt x="11" y="183"/>
                      <a:pt x="5" y="291"/>
                    </a:cubicBezTo>
                    <a:cubicBezTo>
                      <a:pt x="0" y="386"/>
                      <a:pt x="15" y="443"/>
                      <a:pt x="29" y="570"/>
                    </a:cubicBezTo>
                    <a:cubicBezTo>
                      <a:pt x="38" y="645"/>
                      <a:pt x="48" y="753"/>
                      <a:pt x="50" y="887"/>
                    </a:cubicBezTo>
                    <a:cubicBezTo>
                      <a:pt x="56" y="888"/>
                      <a:pt x="129" y="904"/>
                      <a:pt x="178" y="854"/>
                    </a:cubicBezTo>
                    <a:cubicBezTo>
                      <a:pt x="202" y="831"/>
                      <a:pt x="209" y="803"/>
                      <a:pt x="212" y="789"/>
                    </a:cubicBezTo>
                    <a:cubicBezTo>
                      <a:pt x="206" y="526"/>
                      <a:pt x="200" y="263"/>
                      <a:pt x="194" y="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0" name="Freeform 130"/>
              <p:cNvSpPr>
                <a:spLocks/>
              </p:cNvSpPr>
              <p:nvPr/>
            </p:nvSpPr>
            <p:spPr bwMode="auto">
              <a:xfrm>
                <a:off x="6692900" y="3908425"/>
                <a:ext cx="315912" cy="2197100"/>
              </a:xfrm>
              <a:custGeom>
                <a:avLst/>
                <a:gdLst>
                  <a:gd name="T0" fmla="*/ 21 w 114"/>
                  <a:gd name="T1" fmla="*/ 0 h 791"/>
                  <a:gd name="T2" fmla="*/ 10 w 114"/>
                  <a:gd name="T3" fmla="*/ 167 h 791"/>
                  <a:gd name="T4" fmla="*/ 39 w 114"/>
                  <a:gd name="T5" fmla="*/ 790 h 791"/>
                  <a:gd name="T6" fmla="*/ 113 w 114"/>
                  <a:gd name="T7" fmla="*/ 791 h 791"/>
                  <a:gd name="T8" fmla="*/ 114 w 114"/>
                  <a:gd name="T9" fmla="*/ 84 h 791"/>
                  <a:gd name="T10" fmla="*/ 92 w 114"/>
                  <a:gd name="T11" fmla="*/ 78 h 791"/>
                  <a:gd name="T12" fmla="*/ 64 w 114"/>
                  <a:gd name="T13" fmla="*/ 64 h 791"/>
                  <a:gd name="T14" fmla="*/ 21 w 114"/>
                  <a:gd name="T15" fmla="*/ 0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791">
                    <a:moveTo>
                      <a:pt x="21" y="0"/>
                    </a:moveTo>
                    <a:cubicBezTo>
                      <a:pt x="16" y="54"/>
                      <a:pt x="12" y="110"/>
                      <a:pt x="10" y="167"/>
                    </a:cubicBezTo>
                    <a:cubicBezTo>
                      <a:pt x="0" y="394"/>
                      <a:pt x="13" y="603"/>
                      <a:pt x="39" y="790"/>
                    </a:cubicBezTo>
                    <a:cubicBezTo>
                      <a:pt x="63" y="790"/>
                      <a:pt x="88" y="791"/>
                      <a:pt x="113" y="791"/>
                    </a:cubicBezTo>
                    <a:cubicBezTo>
                      <a:pt x="113" y="555"/>
                      <a:pt x="113" y="320"/>
                      <a:pt x="114" y="84"/>
                    </a:cubicBezTo>
                    <a:cubicBezTo>
                      <a:pt x="108" y="83"/>
                      <a:pt x="101" y="82"/>
                      <a:pt x="92" y="78"/>
                    </a:cubicBezTo>
                    <a:cubicBezTo>
                      <a:pt x="92" y="78"/>
                      <a:pt x="76" y="73"/>
                      <a:pt x="64" y="64"/>
                    </a:cubicBezTo>
                    <a:cubicBezTo>
                      <a:pt x="36" y="44"/>
                      <a:pt x="23" y="5"/>
                      <a:pt x="21" y="0"/>
                    </a:cubicBezTo>
                    <a:close/>
                  </a:path>
                </a:pathLst>
              </a:custGeom>
              <a:solidFill>
                <a:srgbClr val="D4E1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1" name="Freeform 131"/>
              <p:cNvSpPr>
                <a:spLocks/>
              </p:cNvSpPr>
              <p:nvPr/>
            </p:nvSpPr>
            <p:spPr bwMode="auto">
              <a:xfrm>
                <a:off x="6719888" y="4141788"/>
                <a:ext cx="277812" cy="223838"/>
              </a:xfrm>
              <a:custGeom>
                <a:avLst/>
                <a:gdLst>
                  <a:gd name="T0" fmla="*/ 100 w 100"/>
                  <a:gd name="T1" fmla="*/ 4 h 81"/>
                  <a:gd name="T2" fmla="*/ 60 w 100"/>
                  <a:gd name="T3" fmla="*/ 81 h 81"/>
                  <a:gd name="T4" fmla="*/ 0 w 100"/>
                  <a:gd name="T5" fmla="*/ 0 h 81"/>
                  <a:gd name="T6" fmla="*/ 54 w 100"/>
                  <a:gd name="T7" fmla="*/ 66 h 81"/>
                  <a:gd name="T8" fmla="*/ 100 w 100"/>
                  <a:gd name="T9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1">
                    <a:moveTo>
                      <a:pt x="100" y="4"/>
                    </a:moveTo>
                    <a:cubicBezTo>
                      <a:pt x="100" y="4"/>
                      <a:pt x="64" y="36"/>
                      <a:pt x="60" y="81"/>
                    </a:cubicBezTo>
                    <a:cubicBezTo>
                      <a:pt x="60" y="81"/>
                      <a:pt x="9" y="46"/>
                      <a:pt x="0" y="0"/>
                    </a:cubicBezTo>
                    <a:cubicBezTo>
                      <a:pt x="0" y="0"/>
                      <a:pt x="13" y="49"/>
                      <a:pt x="54" y="66"/>
                    </a:cubicBezTo>
                    <a:cubicBezTo>
                      <a:pt x="54" y="66"/>
                      <a:pt x="59" y="25"/>
                      <a:pt x="100" y="4"/>
                    </a:cubicBezTo>
                    <a:close/>
                  </a:path>
                </a:pathLst>
              </a:custGeom>
              <a:solidFill>
                <a:srgbClr val="0A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2" name="Freeform 132"/>
              <p:cNvSpPr>
                <a:spLocks/>
              </p:cNvSpPr>
              <p:nvPr/>
            </p:nvSpPr>
            <p:spPr bwMode="auto">
              <a:xfrm>
                <a:off x="6505575" y="3941763"/>
                <a:ext cx="195262" cy="227013"/>
              </a:xfrm>
              <a:custGeom>
                <a:avLst/>
                <a:gdLst>
                  <a:gd name="T0" fmla="*/ 123 w 123"/>
                  <a:gd name="T1" fmla="*/ 0 h 143"/>
                  <a:gd name="T2" fmla="*/ 0 w 123"/>
                  <a:gd name="T3" fmla="*/ 98 h 143"/>
                  <a:gd name="T4" fmla="*/ 72 w 123"/>
                  <a:gd name="T5" fmla="*/ 143 h 143"/>
                  <a:gd name="T6" fmla="*/ 18 w 123"/>
                  <a:gd name="T7" fmla="*/ 98 h 143"/>
                  <a:gd name="T8" fmla="*/ 123 w 123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43">
                    <a:moveTo>
                      <a:pt x="123" y="0"/>
                    </a:moveTo>
                    <a:lnTo>
                      <a:pt x="0" y="98"/>
                    </a:lnTo>
                    <a:lnTo>
                      <a:pt x="72" y="143"/>
                    </a:lnTo>
                    <a:lnTo>
                      <a:pt x="18" y="98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3" name="Freeform 133"/>
              <p:cNvSpPr>
                <a:spLocks/>
              </p:cNvSpPr>
              <p:nvPr/>
            </p:nvSpPr>
            <p:spPr bwMode="auto">
              <a:xfrm>
                <a:off x="6478588" y="4141788"/>
                <a:ext cx="225425" cy="1511300"/>
              </a:xfrm>
              <a:custGeom>
                <a:avLst/>
                <a:gdLst>
                  <a:gd name="T0" fmla="*/ 76 w 81"/>
                  <a:gd name="T1" fmla="*/ 0 h 544"/>
                  <a:gd name="T2" fmla="*/ 0 w 81"/>
                  <a:gd name="T3" fmla="*/ 36 h 544"/>
                  <a:gd name="T4" fmla="*/ 7 w 81"/>
                  <a:gd name="T5" fmla="*/ 155 h 544"/>
                  <a:gd name="T6" fmla="*/ 81 w 81"/>
                  <a:gd name="T7" fmla="*/ 544 h 544"/>
                  <a:gd name="T8" fmla="*/ 35 w 81"/>
                  <a:gd name="T9" fmla="*/ 300 h 544"/>
                  <a:gd name="T10" fmla="*/ 10 w 81"/>
                  <a:gd name="T11" fmla="*/ 41 h 544"/>
                  <a:gd name="T12" fmla="*/ 76 w 81"/>
                  <a:gd name="T13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44">
                    <a:moveTo>
                      <a:pt x="76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2" y="75"/>
                      <a:pt x="4" y="114"/>
                      <a:pt x="7" y="155"/>
                    </a:cubicBezTo>
                    <a:cubicBezTo>
                      <a:pt x="20" y="301"/>
                      <a:pt x="48" y="431"/>
                      <a:pt x="81" y="544"/>
                    </a:cubicBezTo>
                    <a:cubicBezTo>
                      <a:pt x="64" y="469"/>
                      <a:pt x="48" y="388"/>
                      <a:pt x="35" y="300"/>
                    </a:cubicBezTo>
                    <a:cubicBezTo>
                      <a:pt x="22" y="207"/>
                      <a:pt x="14" y="120"/>
                      <a:pt x="10" y="41"/>
                    </a:cubicBez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4" name="Freeform 134"/>
              <p:cNvSpPr>
                <a:spLocks/>
              </p:cNvSpPr>
              <p:nvPr/>
            </p:nvSpPr>
            <p:spPr bwMode="auto">
              <a:xfrm>
                <a:off x="7221538" y="3910013"/>
                <a:ext cx="588962" cy="2513013"/>
              </a:xfrm>
              <a:custGeom>
                <a:avLst/>
                <a:gdLst>
                  <a:gd name="T0" fmla="*/ 17 w 212"/>
                  <a:gd name="T1" fmla="*/ 0 h 904"/>
                  <a:gd name="T2" fmla="*/ 113 w 212"/>
                  <a:gd name="T3" fmla="*/ 26 h 904"/>
                  <a:gd name="T4" fmla="*/ 149 w 212"/>
                  <a:gd name="T5" fmla="*/ 39 h 904"/>
                  <a:gd name="T6" fmla="*/ 206 w 212"/>
                  <a:gd name="T7" fmla="*/ 291 h 904"/>
                  <a:gd name="T8" fmla="*/ 182 w 212"/>
                  <a:gd name="T9" fmla="*/ 570 h 904"/>
                  <a:gd name="T10" fmla="*/ 161 w 212"/>
                  <a:gd name="T11" fmla="*/ 887 h 904"/>
                  <a:gd name="T12" fmla="*/ 33 w 212"/>
                  <a:gd name="T13" fmla="*/ 854 h 904"/>
                  <a:gd name="T14" fmla="*/ 0 w 212"/>
                  <a:gd name="T15" fmla="*/ 789 h 904"/>
                  <a:gd name="T16" fmla="*/ 17 w 212"/>
                  <a:gd name="T17" fmla="*/ 0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2" h="904">
                    <a:moveTo>
                      <a:pt x="17" y="0"/>
                    </a:moveTo>
                    <a:cubicBezTo>
                      <a:pt x="47" y="6"/>
                      <a:pt x="79" y="14"/>
                      <a:pt x="113" y="26"/>
                    </a:cubicBezTo>
                    <a:cubicBezTo>
                      <a:pt x="125" y="30"/>
                      <a:pt x="137" y="34"/>
                      <a:pt x="149" y="39"/>
                    </a:cubicBezTo>
                    <a:cubicBezTo>
                      <a:pt x="172" y="96"/>
                      <a:pt x="200" y="183"/>
                      <a:pt x="206" y="291"/>
                    </a:cubicBezTo>
                    <a:cubicBezTo>
                      <a:pt x="212" y="386"/>
                      <a:pt x="197" y="443"/>
                      <a:pt x="182" y="570"/>
                    </a:cubicBezTo>
                    <a:cubicBezTo>
                      <a:pt x="173" y="645"/>
                      <a:pt x="163" y="753"/>
                      <a:pt x="161" y="887"/>
                    </a:cubicBezTo>
                    <a:cubicBezTo>
                      <a:pt x="155" y="888"/>
                      <a:pt x="83" y="904"/>
                      <a:pt x="33" y="854"/>
                    </a:cubicBezTo>
                    <a:cubicBezTo>
                      <a:pt x="10" y="831"/>
                      <a:pt x="2" y="803"/>
                      <a:pt x="0" y="789"/>
                    </a:cubicBezTo>
                    <a:cubicBezTo>
                      <a:pt x="6" y="526"/>
                      <a:pt x="11" y="263"/>
                      <a:pt x="17" y="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5" name="Freeform 135"/>
              <p:cNvSpPr>
                <a:spLocks/>
              </p:cNvSpPr>
              <p:nvPr/>
            </p:nvSpPr>
            <p:spPr bwMode="auto">
              <a:xfrm>
                <a:off x="7321550" y="3941763"/>
                <a:ext cx="192087" cy="227013"/>
              </a:xfrm>
              <a:custGeom>
                <a:avLst/>
                <a:gdLst>
                  <a:gd name="T0" fmla="*/ 0 w 121"/>
                  <a:gd name="T1" fmla="*/ 0 h 143"/>
                  <a:gd name="T2" fmla="*/ 121 w 121"/>
                  <a:gd name="T3" fmla="*/ 98 h 143"/>
                  <a:gd name="T4" fmla="*/ 49 w 121"/>
                  <a:gd name="T5" fmla="*/ 143 h 143"/>
                  <a:gd name="T6" fmla="*/ 105 w 121"/>
                  <a:gd name="T7" fmla="*/ 98 h 143"/>
                  <a:gd name="T8" fmla="*/ 0 w 121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43">
                    <a:moveTo>
                      <a:pt x="0" y="0"/>
                    </a:moveTo>
                    <a:lnTo>
                      <a:pt x="121" y="98"/>
                    </a:lnTo>
                    <a:lnTo>
                      <a:pt x="49" y="143"/>
                    </a:lnTo>
                    <a:lnTo>
                      <a:pt x="105" y="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6" name="Freeform 136"/>
              <p:cNvSpPr>
                <a:spLocks/>
              </p:cNvSpPr>
              <p:nvPr/>
            </p:nvSpPr>
            <p:spPr bwMode="auto">
              <a:xfrm>
                <a:off x="7315200" y="4141788"/>
                <a:ext cx="225425" cy="1511300"/>
              </a:xfrm>
              <a:custGeom>
                <a:avLst/>
                <a:gdLst>
                  <a:gd name="T0" fmla="*/ 5 w 81"/>
                  <a:gd name="T1" fmla="*/ 0 h 544"/>
                  <a:gd name="T2" fmla="*/ 81 w 81"/>
                  <a:gd name="T3" fmla="*/ 36 h 544"/>
                  <a:gd name="T4" fmla="*/ 74 w 81"/>
                  <a:gd name="T5" fmla="*/ 155 h 544"/>
                  <a:gd name="T6" fmla="*/ 0 w 81"/>
                  <a:gd name="T7" fmla="*/ 544 h 544"/>
                  <a:gd name="T8" fmla="*/ 46 w 81"/>
                  <a:gd name="T9" fmla="*/ 300 h 544"/>
                  <a:gd name="T10" fmla="*/ 71 w 81"/>
                  <a:gd name="T11" fmla="*/ 41 h 544"/>
                  <a:gd name="T12" fmla="*/ 5 w 81"/>
                  <a:gd name="T13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544">
                    <a:moveTo>
                      <a:pt x="5" y="0"/>
                    </a:moveTo>
                    <a:cubicBezTo>
                      <a:pt x="81" y="36"/>
                      <a:pt x="81" y="36"/>
                      <a:pt x="81" y="36"/>
                    </a:cubicBezTo>
                    <a:cubicBezTo>
                      <a:pt x="80" y="75"/>
                      <a:pt x="78" y="114"/>
                      <a:pt x="74" y="155"/>
                    </a:cubicBezTo>
                    <a:cubicBezTo>
                      <a:pt x="61" y="301"/>
                      <a:pt x="33" y="431"/>
                      <a:pt x="0" y="544"/>
                    </a:cubicBezTo>
                    <a:cubicBezTo>
                      <a:pt x="18" y="469"/>
                      <a:pt x="33" y="388"/>
                      <a:pt x="46" y="300"/>
                    </a:cubicBezTo>
                    <a:cubicBezTo>
                      <a:pt x="59" y="207"/>
                      <a:pt x="67" y="120"/>
                      <a:pt x="71" y="41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7" name="Freeform 137"/>
              <p:cNvSpPr>
                <a:spLocks/>
              </p:cNvSpPr>
              <p:nvPr/>
            </p:nvSpPr>
            <p:spPr bwMode="auto">
              <a:xfrm>
                <a:off x="6867525" y="4141788"/>
                <a:ext cx="141287" cy="1908175"/>
              </a:xfrm>
              <a:custGeom>
                <a:avLst/>
                <a:gdLst>
                  <a:gd name="T0" fmla="*/ 51 w 51"/>
                  <a:gd name="T1" fmla="*/ 0 h 687"/>
                  <a:gd name="T2" fmla="*/ 28 w 51"/>
                  <a:gd name="T3" fmla="*/ 25 h 687"/>
                  <a:gd name="T4" fmla="*/ 40 w 51"/>
                  <a:gd name="T5" fmla="*/ 66 h 687"/>
                  <a:gd name="T6" fmla="*/ 0 w 51"/>
                  <a:gd name="T7" fmla="*/ 617 h 687"/>
                  <a:gd name="T8" fmla="*/ 20 w 51"/>
                  <a:gd name="T9" fmla="*/ 645 h 687"/>
                  <a:gd name="T10" fmla="*/ 49 w 51"/>
                  <a:gd name="T11" fmla="*/ 687 h 687"/>
                  <a:gd name="T12" fmla="*/ 51 w 51"/>
                  <a:gd name="T13" fmla="*/ 0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687">
                    <a:moveTo>
                      <a:pt x="51" y="0"/>
                    </a:moveTo>
                    <a:cubicBezTo>
                      <a:pt x="51" y="0"/>
                      <a:pt x="34" y="10"/>
                      <a:pt x="28" y="25"/>
                    </a:cubicBezTo>
                    <a:cubicBezTo>
                      <a:pt x="28" y="25"/>
                      <a:pt x="18" y="45"/>
                      <a:pt x="40" y="66"/>
                    </a:cubicBezTo>
                    <a:cubicBezTo>
                      <a:pt x="26" y="250"/>
                      <a:pt x="13" y="433"/>
                      <a:pt x="0" y="617"/>
                    </a:cubicBezTo>
                    <a:cubicBezTo>
                      <a:pt x="7" y="626"/>
                      <a:pt x="13" y="635"/>
                      <a:pt x="20" y="645"/>
                    </a:cubicBezTo>
                    <a:cubicBezTo>
                      <a:pt x="30" y="659"/>
                      <a:pt x="40" y="673"/>
                      <a:pt x="49" y="687"/>
                    </a:cubicBezTo>
                    <a:cubicBezTo>
                      <a:pt x="50" y="458"/>
                      <a:pt x="50" y="229"/>
                      <a:pt x="51" y="0"/>
                    </a:cubicBezTo>
                    <a:close/>
                  </a:path>
                </a:pathLst>
              </a:custGeom>
              <a:solidFill>
                <a:srgbClr val="BC20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8" name="Freeform 138"/>
              <p:cNvSpPr>
                <a:spLocks/>
              </p:cNvSpPr>
              <p:nvPr/>
            </p:nvSpPr>
            <p:spPr bwMode="auto">
              <a:xfrm>
                <a:off x="7004050" y="3908425"/>
                <a:ext cx="322262" cy="2197100"/>
              </a:xfrm>
              <a:custGeom>
                <a:avLst/>
                <a:gdLst>
                  <a:gd name="T0" fmla="*/ 95 w 116"/>
                  <a:gd name="T1" fmla="*/ 0 h 791"/>
                  <a:gd name="T2" fmla="*/ 106 w 116"/>
                  <a:gd name="T3" fmla="*/ 167 h 791"/>
                  <a:gd name="T4" fmla="*/ 78 w 116"/>
                  <a:gd name="T5" fmla="*/ 790 h 791"/>
                  <a:gd name="T6" fmla="*/ 0 w 116"/>
                  <a:gd name="T7" fmla="*/ 791 h 791"/>
                  <a:gd name="T8" fmla="*/ 3 w 116"/>
                  <a:gd name="T9" fmla="*/ 84 h 791"/>
                  <a:gd name="T10" fmla="*/ 24 w 116"/>
                  <a:gd name="T11" fmla="*/ 78 h 791"/>
                  <a:gd name="T12" fmla="*/ 52 w 116"/>
                  <a:gd name="T13" fmla="*/ 64 h 791"/>
                  <a:gd name="T14" fmla="*/ 95 w 116"/>
                  <a:gd name="T15" fmla="*/ 0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6" h="791">
                    <a:moveTo>
                      <a:pt x="95" y="0"/>
                    </a:moveTo>
                    <a:cubicBezTo>
                      <a:pt x="100" y="54"/>
                      <a:pt x="104" y="110"/>
                      <a:pt x="106" y="167"/>
                    </a:cubicBezTo>
                    <a:cubicBezTo>
                      <a:pt x="116" y="394"/>
                      <a:pt x="103" y="603"/>
                      <a:pt x="78" y="790"/>
                    </a:cubicBezTo>
                    <a:cubicBezTo>
                      <a:pt x="52" y="790"/>
                      <a:pt x="26" y="791"/>
                      <a:pt x="0" y="791"/>
                    </a:cubicBezTo>
                    <a:cubicBezTo>
                      <a:pt x="1" y="555"/>
                      <a:pt x="2" y="320"/>
                      <a:pt x="3" y="84"/>
                    </a:cubicBezTo>
                    <a:cubicBezTo>
                      <a:pt x="8" y="83"/>
                      <a:pt x="16" y="82"/>
                      <a:pt x="24" y="78"/>
                    </a:cubicBezTo>
                    <a:cubicBezTo>
                      <a:pt x="24" y="78"/>
                      <a:pt x="40" y="73"/>
                      <a:pt x="52" y="64"/>
                    </a:cubicBezTo>
                    <a:cubicBezTo>
                      <a:pt x="80" y="44"/>
                      <a:pt x="93" y="5"/>
                      <a:pt x="95" y="0"/>
                    </a:cubicBezTo>
                    <a:close/>
                  </a:path>
                </a:pathLst>
              </a:custGeom>
              <a:solidFill>
                <a:srgbClr val="D4E1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99" name="Freeform 139"/>
              <p:cNvSpPr>
                <a:spLocks/>
              </p:cNvSpPr>
              <p:nvPr/>
            </p:nvSpPr>
            <p:spPr bwMode="auto">
              <a:xfrm>
                <a:off x="7023100" y="4141788"/>
                <a:ext cx="279400" cy="223838"/>
              </a:xfrm>
              <a:custGeom>
                <a:avLst/>
                <a:gdLst>
                  <a:gd name="T0" fmla="*/ 0 w 100"/>
                  <a:gd name="T1" fmla="*/ 4 h 81"/>
                  <a:gd name="T2" fmla="*/ 39 w 100"/>
                  <a:gd name="T3" fmla="*/ 81 h 81"/>
                  <a:gd name="T4" fmla="*/ 100 w 100"/>
                  <a:gd name="T5" fmla="*/ 0 h 81"/>
                  <a:gd name="T6" fmla="*/ 45 w 100"/>
                  <a:gd name="T7" fmla="*/ 66 h 81"/>
                  <a:gd name="T8" fmla="*/ 0 w 100"/>
                  <a:gd name="T9" fmla="*/ 4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81">
                    <a:moveTo>
                      <a:pt x="0" y="4"/>
                    </a:moveTo>
                    <a:cubicBezTo>
                      <a:pt x="0" y="4"/>
                      <a:pt x="35" y="36"/>
                      <a:pt x="39" y="81"/>
                    </a:cubicBezTo>
                    <a:cubicBezTo>
                      <a:pt x="39" y="81"/>
                      <a:pt x="91" y="46"/>
                      <a:pt x="100" y="0"/>
                    </a:cubicBezTo>
                    <a:cubicBezTo>
                      <a:pt x="100" y="0"/>
                      <a:pt x="86" y="49"/>
                      <a:pt x="45" y="66"/>
                    </a:cubicBezTo>
                    <a:cubicBezTo>
                      <a:pt x="45" y="66"/>
                      <a:pt x="40" y="25"/>
                      <a:pt x="0" y="4"/>
                    </a:cubicBezTo>
                    <a:close/>
                  </a:path>
                </a:pathLst>
              </a:custGeom>
              <a:solidFill>
                <a:srgbClr val="0A25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1" name="Freeform 140"/>
              <p:cNvSpPr>
                <a:spLocks/>
              </p:cNvSpPr>
              <p:nvPr/>
            </p:nvSpPr>
            <p:spPr bwMode="auto">
              <a:xfrm>
                <a:off x="7004050" y="4143375"/>
                <a:ext cx="147637" cy="1906588"/>
              </a:xfrm>
              <a:custGeom>
                <a:avLst/>
                <a:gdLst>
                  <a:gd name="T0" fmla="*/ 1 w 53"/>
                  <a:gd name="T1" fmla="*/ 0 h 686"/>
                  <a:gd name="T2" fmla="*/ 11 w 53"/>
                  <a:gd name="T3" fmla="*/ 6 h 686"/>
                  <a:gd name="T4" fmla="*/ 24 w 53"/>
                  <a:gd name="T5" fmla="*/ 24 h 686"/>
                  <a:gd name="T6" fmla="*/ 13 w 53"/>
                  <a:gd name="T7" fmla="*/ 65 h 686"/>
                  <a:gd name="T8" fmla="*/ 53 w 53"/>
                  <a:gd name="T9" fmla="*/ 613 h 686"/>
                  <a:gd name="T10" fmla="*/ 32 w 53"/>
                  <a:gd name="T11" fmla="*/ 641 h 686"/>
                  <a:gd name="T12" fmla="*/ 24 w 53"/>
                  <a:gd name="T13" fmla="*/ 652 h 686"/>
                  <a:gd name="T14" fmla="*/ 0 w 53"/>
                  <a:gd name="T15" fmla="*/ 686 h 686"/>
                  <a:gd name="T16" fmla="*/ 1 w 53"/>
                  <a:gd name="T17" fmla="*/ 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686">
                    <a:moveTo>
                      <a:pt x="1" y="0"/>
                    </a:moveTo>
                    <a:cubicBezTo>
                      <a:pt x="4" y="1"/>
                      <a:pt x="7" y="3"/>
                      <a:pt x="11" y="6"/>
                    </a:cubicBezTo>
                    <a:cubicBezTo>
                      <a:pt x="18" y="13"/>
                      <a:pt x="22" y="20"/>
                      <a:pt x="24" y="24"/>
                    </a:cubicBezTo>
                    <a:cubicBezTo>
                      <a:pt x="24" y="24"/>
                      <a:pt x="34" y="44"/>
                      <a:pt x="13" y="65"/>
                    </a:cubicBezTo>
                    <a:cubicBezTo>
                      <a:pt x="26" y="248"/>
                      <a:pt x="39" y="430"/>
                      <a:pt x="53" y="613"/>
                    </a:cubicBezTo>
                    <a:cubicBezTo>
                      <a:pt x="46" y="622"/>
                      <a:pt x="39" y="631"/>
                      <a:pt x="32" y="641"/>
                    </a:cubicBezTo>
                    <a:cubicBezTo>
                      <a:pt x="31" y="642"/>
                      <a:pt x="29" y="646"/>
                      <a:pt x="24" y="652"/>
                    </a:cubicBezTo>
                    <a:cubicBezTo>
                      <a:pt x="18" y="660"/>
                      <a:pt x="10" y="672"/>
                      <a:pt x="0" y="686"/>
                    </a:cubicBezTo>
                    <a:cubicBezTo>
                      <a:pt x="1" y="457"/>
                      <a:pt x="1" y="228"/>
                      <a:pt x="1" y="0"/>
                    </a:cubicBezTo>
                    <a:close/>
                  </a:path>
                </a:pathLst>
              </a:custGeom>
              <a:solidFill>
                <a:srgbClr val="BC204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2" name="Freeform 141"/>
              <p:cNvSpPr>
                <a:spLocks/>
              </p:cNvSpPr>
              <p:nvPr/>
            </p:nvSpPr>
            <p:spPr bwMode="auto">
              <a:xfrm>
                <a:off x="6794500" y="6072188"/>
                <a:ext cx="209550" cy="53975"/>
              </a:xfrm>
              <a:custGeom>
                <a:avLst/>
                <a:gdLst>
                  <a:gd name="T0" fmla="*/ 75 w 75"/>
                  <a:gd name="T1" fmla="*/ 0 h 19"/>
                  <a:gd name="T2" fmla="*/ 0 w 75"/>
                  <a:gd name="T3" fmla="*/ 0 h 19"/>
                  <a:gd name="T4" fmla="*/ 0 w 75"/>
                  <a:gd name="T5" fmla="*/ 6 h 19"/>
                  <a:gd name="T6" fmla="*/ 0 w 75"/>
                  <a:gd name="T7" fmla="*/ 19 h 19"/>
                  <a:gd name="T8" fmla="*/ 75 w 75"/>
                  <a:gd name="T9" fmla="*/ 19 h 19"/>
                  <a:gd name="T10" fmla="*/ 75 w 75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19">
                    <a:moveTo>
                      <a:pt x="75" y="0"/>
                    </a:moveTo>
                    <a:cubicBezTo>
                      <a:pt x="50" y="0"/>
                      <a:pt x="25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11"/>
                      <a:pt x="0" y="15"/>
                      <a:pt x="0" y="19"/>
                    </a:cubicBezTo>
                    <a:cubicBezTo>
                      <a:pt x="25" y="19"/>
                      <a:pt x="50" y="19"/>
                      <a:pt x="75" y="19"/>
                    </a:cubicBezTo>
                    <a:cubicBezTo>
                      <a:pt x="75" y="19"/>
                      <a:pt x="75" y="17"/>
                      <a:pt x="75" y="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3" name="Rectangle 142"/>
              <p:cNvSpPr>
                <a:spLocks noChangeArrowheads="1"/>
              </p:cNvSpPr>
              <p:nvPr/>
            </p:nvSpPr>
            <p:spPr bwMode="auto">
              <a:xfrm>
                <a:off x="6918325" y="6067425"/>
                <a:ext cx="111125" cy="63500"/>
              </a:xfrm>
              <a:prstGeom prst="rect">
                <a:avLst/>
              </a:prstGeom>
              <a:solidFill>
                <a:srgbClr val="C3C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4" name="Rectangle 143"/>
              <p:cNvSpPr>
                <a:spLocks noChangeArrowheads="1"/>
              </p:cNvSpPr>
              <p:nvPr/>
            </p:nvSpPr>
            <p:spPr bwMode="auto">
              <a:xfrm>
                <a:off x="6811963" y="6067425"/>
                <a:ext cx="30162" cy="63500"/>
              </a:xfrm>
              <a:prstGeom prst="rect">
                <a:avLst/>
              </a:pr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5" name="Freeform 144"/>
              <p:cNvSpPr>
                <a:spLocks/>
              </p:cNvSpPr>
              <p:nvPr/>
            </p:nvSpPr>
            <p:spPr bwMode="auto">
              <a:xfrm>
                <a:off x="7015163" y="6072188"/>
                <a:ext cx="211137" cy="53975"/>
              </a:xfrm>
              <a:custGeom>
                <a:avLst/>
                <a:gdLst>
                  <a:gd name="T0" fmla="*/ 0 w 76"/>
                  <a:gd name="T1" fmla="*/ 0 h 19"/>
                  <a:gd name="T2" fmla="*/ 76 w 76"/>
                  <a:gd name="T3" fmla="*/ 0 h 19"/>
                  <a:gd name="T4" fmla="*/ 75 w 76"/>
                  <a:gd name="T5" fmla="*/ 6 h 19"/>
                  <a:gd name="T6" fmla="*/ 76 w 76"/>
                  <a:gd name="T7" fmla="*/ 19 h 19"/>
                  <a:gd name="T8" fmla="*/ 0 w 76"/>
                  <a:gd name="T9" fmla="*/ 19 h 19"/>
                  <a:gd name="T10" fmla="*/ 0 w 7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19">
                    <a:moveTo>
                      <a:pt x="0" y="0"/>
                    </a:moveTo>
                    <a:cubicBezTo>
                      <a:pt x="25" y="0"/>
                      <a:pt x="50" y="0"/>
                      <a:pt x="76" y="0"/>
                    </a:cubicBezTo>
                    <a:cubicBezTo>
                      <a:pt x="75" y="2"/>
                      <a:pt x="75" y="4"/>
                      <a:pt x="75" y="6"/>
                    </a:cubicBezTo>
                    <a:cubicBezTo>
                      <a:pt x="75" y="11"/>
                      <a:pt x="75" y="15"/>
                      <a:pt x="76" y="19"/>
                    </a:cubicBezTo>
                    <a:cubicBezTo>
                      <a:pt x="51" y="19"/>
                      <a:pt x="25" y="19"/>
                      <a:pt x="0" y="19"/>
                    </a:cubicBezTo>
                    <a:cubicBezTo>
                      <a:pt x="0" y="19"/>
                      <a:pt x="0" y="17"/>
                      <a:pt x="0" y="0"/>
                    </a:cubicBezTo>
                    <a:close/>
                  </a:path>
                </a:pathLst>
              </a:custGeom>
              <a:solidFill>
                <a:srgbClr val="4247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6" name="Rectangle 145"/>
              <p:cNvSpPr>
                <a:spLocks noChangeArrowheads="1"/>
              </p:cNvSpPr>
              <p:nvPr/>
            </p:nvSpPr>
            <p:spPr bwMode="auto">
              <a:xfrm>
                <a:off x="7000875" y="6067425"/>
                <a:ext cx="100012" cy="63500"/>
              </a:xfrm>
              <a:prstGeom prst="rect">
                <a:avLst/>
              </a:prstGeom>
              <a:solidFill>
                <a:srgbClr val="C3C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  <p:sp>
            <p:nvSpPr>
              <p:cNvPr id="107" name="Rectangle 146"/>
              <p:cNvSpPr>
                <a:spLocks noChangeArrowheads="1"/>
              </p:cNvSpPr>
              <p:nvPr/>
            </p:nvSpPr>
            <p:spPr bwMode="auto">
              <a:xfrm>
                <a:off x="7177088" y="6067425"/>
                <a:ext cx="30162" cy="63500"/>
              </a:xfrm>
              <a:prstGeom prst="rect">
                <a:avLst/>
              </a:prstGeom>
              <a:solidFill>
                <a:srgbClr val="292C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latin typeface="+mj-lt"/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4016941" y="3114484"/>
            <a:ext cx="1438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+mj-lt"/>
              </a:rPr>
              <a:t>Municipal authorities- revenue and land records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0731" y="1836220"/>
            <a:ext cx="449230" cy="720459"/>
            <a:chOff x="2996811" y="1651547"/>
            <a:chExt cx="563321" cy="1190887"/>
          </a:xfrm>
        </p:grpSpPr>
        <p:sp>
          <p:nvSpPr>
            <p:cNvPr id="25" name="Freeform 322"/>
            <p:cNvSpPr>
              <a:spLocks/>
            </p:cNvSpPr>
            <p:nvPr/>
          </p:nvSpPr>
          <p:spPr bwMode="auto">
            <a:xfrm>
              <a:off x="3210154" y="2083507"/>
              <a:ext cx="231081" cy="192248"/>
            </a:xfrm>
            <a:custGeom>
              <a:avLst/>
              <a:gdLst>
                <a:gd name="T0" fmla="*/ 120 w 482"/>
                <a:gd name="T1" fmla="*/ 0 h 401"/>
                <a:gd name="T2" fmla="*/ 371 w 482"/>
                <a:gd name="T3" fmla="*/ 241 h 401"/>
                <a:gd name="T4" fmla="*/ 458 w 482"/>
                <a:gd name="T5" fmla="*/ 283 h 401"/>
                <a:gd name="T6" fmla="*/ 482 w 482"/>
                <a:gd name="T7" fmla="*/ 347 h 401"/>
                <a:gd name="T8" fmla="*/ 361 w 482"/>
                <a:gd name="T9" fmla="*/ 401 h 401"/>
                <a:gd name="T10" fmla="*/ 314 w 482"/>
                <a:gd name="T11" fmla="*/ 347 h 401"/>
                <a:gd name="T12" fmla="*/ 290 w 482"/>
                <a:gd name="T13" fmla="*/ 293 h 401"/>
                <a:gd name="T14" fmla="*/ 0 w 482"/>
                <a:gd name="T15" fmla="*/ 120 h 401"/>
                <a:gd name="T16" fmla="*/ 120 w 482"/>
                <a:gd name="T1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401">
                  <a:moveTo>
                    <a:pt x="120" y="0"/>
                  </a:moveTo>
                  <a:lnTo>
                    <a:pt x="371" y="241"/>
                  </a:lnTo>
                  <a:lnTo>
                    <a:pt x="458" y="283"/>
                  </a:lnTo>
                  <a:lnTo>
                    <a:pt x="482" y="347"/>
                  </a:lnTo>
                  <a:lnTo>
                    <a:pt x="361" y="401"/>
                  </a:lnTo>
                  <a:lnTo>
                    <a:pt x="314" y="347"/>
                  </a:lnTo>
                  <a:lnTo>
                    <a:pt x="290" y="293"/>
                  </a:lnTo>
                  <a:lnTo>
                    <a:pt x="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D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26" name="Freeform 323"/>
            <p:cNvSpPr>
              <a:spLocks/>
            </p:cNvSpPr>
            <p:nvPr/>
          </p:nvSpPr>
          <p:spPr bwMode="auto">
            <a:xfrm>
              <a:off x="3237001" y="2083507"/>
              <a:ext cx="146224" cy="144785"/>
            </a:xfrm>
            <a:custGeom>
              <a:avLst/>
              <a:gdLst>
                <a:gd name="T0" fmla="*/ 305 w 305"/>
                <a:gd name="T1" fmla="*/ 222 h 302"/>
                <a:gd name="T2" fmla="*/ 213 w 305"/>
                <a:gd name="T3" fmla="*/ 302 h 302"/>
                <a:gd name="T4" fmla="*/ 0 w 305"/>
                <a:gd name="T5" fmla="*/ 167 h 302"/>
                <a:gd name="T6" fmla="*/ 64 w 305"/>
                <a:gd name="T7" fmla="*/ 0 h 302"/>
                <a:gd name="T8" fmla="*/ 305 w 305"/>
                <a:gd name="T9" fmla="*/ 22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2">
                  <a:moveTo>
                    <a:pt x="305" y="222"/>
                  </a:moveTo>
                  <a:lnTo>
                    <a:pt x="213" y="302"/>
                  </a:lnTo>
                  <a:lnTo>
                    <a:pt x="0" y="167"/>
                  </a:lnTo>
                  <a:lnTo>
                    <a:pt x="64" y="0"/>
                  </a:lnTo>
                  <a:lnTo>
                    <a:pt x="305" y="222"/>
                  </a:ln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27" name="Freeform 324"/>
            <p:cNvSpPr>
              <a:spLocks/>
            </p:cNvSpPr>
            <p:nvPr/>
          </p:nvSpPr>
          <p:spPr bwMode="auto">
            <a:xfrm>
              <a:off x="3155500" y="1802086"/>
              <a:ext cx="103076" cy="130403"/>
            </a:xfrm>
            <a:custGeom>
              <a:avLst/>
              <a:gdLst>
                <a:gd name="T0" fmla="*/ 0 w 215"/>
                <a:gd name="T1" fmla="*/ 194 h 272"/>
                <a:gd name="T2" fmla="*/ 104 w 215"/>
                <a:gd name="T3" fmla="*/ 0 h 272"/>
                <a:gd name="T4" fmla="*/ 215 w 215"/>
                <a:gd name="T5" fmla="*/ 15 h 272"/>
                <a:gd name="T6" fmla="*/ 182 w 215"/>
                <a:gd name="T7" fmla="*/ 272 h 272"/>
                <a:gd name="T8" fmla="*/ 0 w 215"/>
                <a:gd name="T9" fmla="*/ 19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72">
                  <a:moveTo>
                    <a:pt x="0" y="194"/>
                  </a:moveTo>
                  <a:lnTo>
                    <a:pt x="104" y="0"/>
                  </a:lnTo>
                  <a:lnTo>
                    <a:pt x="215" y="15"/>
                  </a:lnTo>
                  <a:lnTo>
                    <a:pt x="182" y="272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FFD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28" name="Freeform 325"/>
            <p:cNvSpPr>
              <a:spLocks/>
            </p:cNvSpPr>
            <p:nvPr/>
          </p:nvSpPr>
          <p:spPr bwMode="auto">
            <a:xfrm>
              <a:off x="3136323" y="2240757"/>
              <a:ext cx="301557" cy="524967"/>
            </a:xfrm>
            <a:custGeom>
              <a:avLst/>
              <a:gdLst>
                <a:gd name="T0" fmla="*/ 629 w 629"/>
                <a:gd name="T1" fmla="*/ 1038 h 1095"/>
                <a:gd name="T2" fmla="*/ 551 w 629"/>
                <a:gd name="T3" fmla="*/ 1095 h 1095"/>
                <a:gd name="T4" fmla="*/ 383 w 629"/>
                <a:gd name="T5" fmla="*/ 641 h 1095"/>
                <a:gd name="T6" fmla="*/ 0 w 629"/>
                <a:gd name="T7" fmla="*/ 69 h 1095"/>
                <a:gd name="T8" fmla="*/ 272 w 629"/>
                <a:gd name="T9" fmla="*/ 0 h 1095"/>
                <a:gd name="T10" fmla="*/ 522 w 629"/>
                <a:gd name="T11" fmla="*/ 518 h 1095"/>
                <a:gd name="T12" fmla="*/ 629 w 629"/>
                <a:gd name="T13" fmla="*/ 1038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9" h="1095">
                  <a:moveTo>
                    <a:pt x="629" y="1038"/>
                  </a:moveTo>
                  <a:lnTo>
                    <a:pt x="551" y="1095"/>
                  </a:lnTo>
                  <a:lnTo>
                    <a:pt x="383" y="641"/>
                  </a:lnTo>
                  <a:lnTo>
                    <a:pt x="0" y="69"/>
                  </a:lnTo>
                  <a:lnTo>
                    <a:pt x="272" y="0"/>
                  </a:lnTo>
                  <a:lnTo>
                    <a:pt x="522" y="518"/>
                  </a:lnTo>
                  <a:lnTo>
                    <a:pt x="629" y="1038"/>
                  </a:lnTo>
                  <a:close/>
                </a:path>
              </a:pathLst>
            </a:custGeom>
            <a:solidFill>
              <a:srgbClr val="00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29" name="Freeform 326"/>
            <p:cNvSpPr>
              <a:spLocks/>
            </p:cNvSpPr>
            <p:nvPr/>
          </p:nvSpPr>
          <p:spPr bwMode="auto">
            <a:xfrm>
              <a:off x="3019824" y="2187542"/>
              <a:ext cx="256012" cy="570992"/>
            </a:xfrm>
            <a:custGeom>
              <a:avLst/>
              <a:gdLst>
                <a:gd name="T0" fmla="*/ 430 w 534"/>
                <a:gd name="T1" fmla="*/ 331 h 1191"/>
                <a:gd name="T2" fmla="*/ 288 w 534"/>
                <a:gd name="T3" fmla="*/ 816 h 1191"/>
                <a:gd name="T4" fmla="*/ 101 w 534"/>
                <a:gd name="T5" fmla="*/ 1191 h 1191"/>
                <a:gd name="T6" fmla="*/ 0 w 534"/>
                <a:gd name="T7" fmla="*/ 1172 h 1191"/>
                <a:gd name="T8" fmla="*/ 144 w 534"/>
                <a:gd name="T9" fmla="*/ 747 h 1191"/>
                <a:gd name="T10" fmla="*/ 215 w 534"/>
                <a:gd name="T11" fmla="*/ 265 h 1191"/>
                <a:gd name="T12" fmla="*/ 200 w 534"/>
                <a:gd name="T13" fmla="*/ 140 h 1191"/>
                <a:gd name="T14" fmla="*/ 215 w 534"/>
                <a:gd name="T15" fmla="*/ 0 h 1191"/>
                <a:gd name="T16" fmla="*/ 534 w 534"/>
                <a:gd name="T17" fmla="*/ 28 h 1191"/>
                <a:gd name="T18" fmla="*/ 522 w 534"/>
                <a:gd name="T19" fmla="*/ 194 h 1191"/>
                <a:gd name="T20" fmla="*/ 430 w 534"/>
                <a:gd name="T21" fmla="*/ 331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4" h="1191">
                  <a:moveTo>
                    <a:pt x="430" y="331"/>
                  </a:moveTo>
                  <a:lnTo>
                    <a:pt x="288" y="816"/>
                  </a:lnTo>
                  <a:lnTo>
                    <a:pt x="101" y="1191"/>
                  </a:lnTo>
                  <a:lnTo>
                    <a:pt x="0" y="1172"/>
                  </a:lnTo>
                  <a:lnTo>
                    <a:pt x="144" y="747"/>
                  </a:lnTo>
                  <a:lnTo>
                    <a:pt x="215" y="265"/>
                  </a:lnTo>
                  <a:lnTo>
                    <a:pt x="200" y="140"/>
                  </a:lnTo>
                  <a:lnTo>
                    <a:pt x="215" y="0"/>
                  </a:lnTo>
                  <a:lnTo>
                    <a:pt x="534" y="28"/>
                  </a:lnTo>
                  <a:lnTo>
                    <a:pt x="522" y="194"/>
                  </a:lnTo>
                  <a:lnTo>
                    <a:pt x="430" y="331"/>
                  </a:lnTo>
                  <a:close/>
                </a:path>
              </a:pathLst>
            </a:custGeom>
            <a:solidFill>
              <a:srgbClr val="00AB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0" name="Freeform 327"/>
            <p:cNvSpPr>
              <a:spLocks/>
            </p:cNvSpPr>
            <p:nvPr/>
          </p:nvSpPr>
          <p:spPr bwMode="auto">
            <a:xfrm>
              <a:off x="3112351" y="1870164"/>
              <a:ext cx="195124" cy="484217"/>
            </a:xfrm>
            <a:custGeom>
              <a:avLst/>
              <a:gdLst>
                <a:gd name="T0" fmla="*/ 3 w 172"/>
                <a:gd name="T1" fmla="*/ 418 h 427"/>
                <a:gd name="T2" fmla="*/ 66 w 172"/>
                <a:gd name="T3" fmla="*/ 426 h 427"/>
                <a:gd name="T4" fmla="*/ 172 w 172"/>
                <a:gd name="T5" fmla="*/ 403 h 427"/>
                <a:gd name="T6" fmla="*/ 144 w 172"/>
                <a:gd name="T7" fmla="*/ 271 h 427"/>
                <a:gd name="T8" fmla="*/ 162 w 172"/>
                <a:gd name="T9" fmla="*/ 169 h 427"/>
                <a:gd name="T10" fmla="*/ 141 w 172"/>
                <a:gd name="T11" fmla="*/ 65 h 427"/>
                <a:gd name="T12" fmla="*/ 117 w 172"/>
                <a:gd name="T13" fmla="*/ 25 h 427"/>
                <a:gd name="T14" fmla="*/ 48 w 172"/>
                <a:gd name="T15" fmla="*/ 0 h 427"/>
                <a:gd name="T16" fmla="*/ 4 w 172"/>
                <a:gd name="T17" fmla="*/ 89 h 427"/>
                <a:gd name="T18" fmla="*/ 3 w 172"/>
                <a:gd name="T19" fmla="*/ 41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427">
                  <a:moveTo>
                    <a:pt x="3" y="418"/>
                  </a:moveTo>
                  <a:cubicBezTo>
                    <a:pt x="21" y="422"/>
                    <a:pt x="42" y="425"/>
                    <a:pt x="66" y="426"/>
                  </a:cubicBezTo>
                  <a:cubicBezTo>
                    <a:pt x="106" y="427"/>
                    <a:pt x="149" y="410"/>
                    <a:pt x="172" y="403"/>
                  </a:cubicBezTo>
                  <a:cubicBezTo>
                    <a:pt x="166" y="356"/>
                    <a:pt x="151" y="318"/>
                    <a:pt x="144" y="271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62" y="169"/>
                    <a:pt x="162" y="94"/>
                    <a:pt x="141" y="65"/>
                  </a:cubicBezTo>
                  <a:cubicBezTo>
                    <a:pt x="120" y="37"/>
                    <a:pt x="117" y="25"/>
                    <a:pt x="117" y="2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8" y="60"/>
                    <a:pt x="4" y="89"/>
                  </a:cubicBezTo>
                  <a:cubicBezTo>
                    <a:pt x="0" y="117"/>
                    <a:pt x="3" y="418"/>
                    <a:pt x="3" y="418"/>
                  </a:cubicBezTo>
                  <a:close/>
                </a:path>
              </a:pathLst>
            </a:custGeom>
            <a:solidFill>
              <a:srgbClr val="2B50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1" name="Freeform 328"/>
            <p:cNvSpPr>
              <a:spLocks/>
            </p:cNvSpPr>
            <p:nvPr/>
          </p:nvSpPr>
          <p:spPr bwMode="auto">
            <a:xfrm>
              <a:off x="3095571" y="1890780"/>
              <a:ext cx="122253" cy="245944"/>
            </a:xfrm>
            <a:custGeom>
              <a:avLst/>
              <a:gdLst>
                <a:gd name="T0" fmla="*/ 85 w 108"/>
                <a:gd name="T1" fmla="*/ 150 h 217"/>
                <a:gd name="T2" fmla="*/ 55 w 108"/>
                <a:gd name="T3" fmla="*/ 210 h 217"/>
                <a:gd name="T4" fmla="*/ 0 w 108"/>
                <a:gd name="T5" fmla="*/ 217 h 217"/>
                <a:gd name="T6" fmla="*/ 28 w 108"/>
                <a:gd name="T7" fmla="*/ 59 h 217"/>
                <a:gd name="T8" fmla="*/ 62 w 108"/>
                <a:gd name="T9" fmla="*/ 0 h 217"/>
                <a:gd name="T10" fmla="*/ 85 w 108"/>
                <a:gd name="T11" fmla="*/ 15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217">
                  <a:moveTo>
                    <a:pt x="85" y="150"/>
                  </a:moveTo>
                  <a:cubicBezTo>
                    <a:pt x="55" y="210"/>
                    <a:pt x="55" y="210"/>
                    <a:pt x="55" y="210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100" y="37"/>
                    <a:pt x="108" y="103"/>
                    <a:pt x="85" y="150"/>
                  </a:cubicBez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2" name="Freeform 329"/>
            <p:cNvSpPr>
              <a:spLocks/>
            </p:cNvSpPr>
            <p:nvPr/>
          </p:nvSpPr>
          <p:spPr bwMode="auto">
            <a:xfrm>
              <a:off x="3007358" y="2356299"/>
              <a:ext cx="285256" cy="247382"/>
            </a:xfrm>
            <a:custGeom>
              <a:avLst/>
              <a:gdLst>
                <a:gd name="T0" fmla="*/ 220 w 252"/>
                <a:gd name="T1" fmla="*/ 217 h 218"/>
                <a:gd name="T2" fmla="*/ 17 w 252"/>
                <a:gd name="T3" fmla="*/ 202 h 218"/>
                <a:gd name="T4" fmla="*/ 1 w 252"/>
                <a:gd name="T5" fmla="*/ 183 h 218"/>
                <a:gd name="T6" fmla="*/ 13 w 252"/>
                <a:gd name="T7" fmla="*/ 17 h 218"/>
                <a:gd name="T8" fmla="*/ 32 w 252"/>
                <a:gd name="T9" fmla="*/ 1 h 218"/>
                <a:gd name="T10" fmla="*/ 235 w 252"/>
                <a:gd name="T11" fmla="*/ 16 h 218"/>
                <a:gd name="T12" fmla="*/ 251 w 252"/>
                <a:gd name="T13" fmla="*/ 35 h 218"/>
                <a:gd name="T14" fmla="*/ 239 w 252"/>
                <a:gd name="T15" fmla="*/ 201 h 218"/>
                <a:gd name="T16" fmla="*/ 220 w 252"/>
                <a:gd name="T17" fmla="*/ 21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218">
                  <a:moveTo>
                    <a:pt x="220" y="217"/>
                  </a:moveTo>
                  <a:cubicBezTo>
                    <a:pt x="17" y="202"/>
                    <a:pt x="17" y="202"/>
                    <a:pt x="17" y="202"/>
                  </a:cubicBezTo>
                  <a:cubicBezTo>
                    <a:pt x="7" y="201"/>
                    <a:pt x="0" y="193"/>
                    <a:pt x="1" y="183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7"/>
                    <a:pt x="22" y="0"/>
                    <a:pt x="32" y="1"/>
                  </a:cubicBezTo>
                  <a:cubicBezTo>
                    <a:pt x="235" y="16"/>
                    <a:pt x="235" y="16"/>
                    <a:pt x="235" y="16"/>
                  </a:cubicBezTo>
                  <a:cubicBezTo>
                    <a:pt x="245" y="17"/>
                    <a:pt x="252" y="25"/>
                    <a:pt x="251" y="35"/>
                  </a:cubicBezTo>
                  <a:cubicBezTo>
                    <a:pt x="239" y="201"/>
                    <a:pt x="239" y="201"/>
                    <a:pt x="239" y="201"/>
                  </a:cubicBezTo>
                  <a:cubicBezTo>
                    <a:pt x="238" y="211"/>
                    <a:pt x="230" y="218"/>
                    <a:pt x="220" y="217"/>
                  </a:cubicBez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3" name="Freeform 330"/>
            <p:cNvSpPr>
              <a:spLocks/>
            </p:cNvSpPr>
            <p:nvPr/>
          </p:nvSpPr>
          <p:spPr bwMode="auto">
            <a:xfrm>
              <a:off x="3099887" y="2325615"/>
              <a:ext cx="120335" cy="49860"/>
            </a:xfrm>
            <a:custGeom>
              <a:avLst/>
              <a:gdLst>
                <a:gd name="T0" fmla="*/ 0 w 251"/>
                <a:gd name="T1" fmla="*/ 78 h 104"/>
                <a:gd name="T2" fmla="*/ 33 w 251"/>
                <a:gd name="T3" fmla="*/ 0 h 104"/>
                <a:gd name="T4" fmla="*/ 227 w 251"/>
                <a:gd name="T5" fmla="*/ 17 h 104"/>
                <a:gd name="T6" fmla="*/ 251 w 251"/>
                <a:gd name="T7" fmla="*/ 104 h 104"/>
                <a:gd name="T8" fmla="*/ 196 w 251"/>
                <a:gd name="T9" fmla="*/ 97 h 104"/>
                <a:gd name="T10" fmla="*/ 189 w 251"/>
                <a:gd name="T11" fmla="*/ 48 h 104"/>
                <a:gd name="T12" fmla="*/ 69 w 251"/>
                <a:gd name="T13" fmla="*/ 38 h 104"/>
                <a:gd name="T14" fmla="*/ 48 w 251"/>
                <a:gd name="T15" fmla="*/ 90 h 104"/>
                <a:gd name="T16" fmla="*/ 0 w 251"/>
                <a:gd name="T17" fmla="*/ 7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04">
                  <a:moveTo>
                    <a:pt x="0" y="78"/>
                  </a:moveTo>
                  <a:lnTo>
                    <a:pt x="33" y="0"/>
                  </a:lnTo>
                  <a:lnTo>
                    <a:pt x="227" y="17"/>
                  </a:lnTo>
                  <a:lnTo>
                    <a:pt x="251" y="104"/>
                  </a:lnTo>
                  <a:lnTo>
                    <a:pt x="196" y="97"/>
                  </a:lnTo>
                  <a:lnTo>
                    <a:pt x="189" y="48"/>
                  </a:lnTo>
                  <a:lnTo>
                    <a:pt x="69" y="38"/>
                  </a:lnTo>
                  <a:lnTo>
                    <a:pt x="48" y="9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4" name="Freeform 331"/>
            <p:cNvSpPr>
              <a:spLocks/>
            </p:cNvSpPr>
            <p:nvPr/>
          </p:nvSpPr>
          <p:spPr bwMode="auto">
            <a:xfrm>
              <a:off x="3095571" y="2120902"/>
              <a:ext cx="93008" cy="241149"/>
            </a:xfrm>
            <a:custGeom>
              <a:avLst/>
              <a:gdLst>
                <a:gd name="T0" fmla="*/ 80 w 82"/>
                <a:gd name="T1" fmla="*/ 203 h 213"/>
                <a:gd name="T2" fmla="*/ 82 w 82"/>
                <a:gd name="T3" fmla="*/ 173 h 213"/>
                <a:gd name="T4" fmla="*/ 56 w 82"/>
                <a:gd name="T5" fmla="*/ 0 h 213"/>
                <a:gd name="T6" fmla="*/ 0 w 82"/>
                <a:gd name="T7" fmla="*/ 14 h 213"/>
                <a:gd name="T8" fmla="*/ 40 w 82"/>
                <a:gd name="T9" fmla="*/ 149 h 213"/>
                <a:gd name="T10" fmla="*/ 36 w 82"/>
                <a:gd name="T11" fmla="*/ 201 h 213"/>
                <a:gd name="T12" fmla="*/ 45 w 82"/>
                <a:gd name="T13" fmla="*/ 211 h 213"/>
                <a:gd name="T14" fmla="*/ 70 w 82"/>
                <a:gd name="T15" fmla="*/ 213 h 213"/>
                <a:gd name="T16" fmla="*/ 80 w 82"/>
                <a:gd name="T17" fmla="*/ 20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213">
                  <a:moveTo>
                    <a:pt x="80" y="203"/>
                  </a:moveTo>
                  <a:cubicBezTo>
                    <a:pt x="82" y="173"/>
                    <a:pt x="82" y="173"/>
                    <a:pt x="82" y="17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0" y="149"/>
                    <a:pt x="40" y="149"/>
                    <a:pt x="40" y="149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5" y="206"/>
                    <a:pt x="40" y="211"/>
                    <a:pt x="45" y="211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5" y="213"/>
                    <a:pt x="80" y="209"/>
                    <a:pt x="80" y="203"/>
                  </a:cubicBezTo>
                  <a:close/>
                </a:path>
              </a:pathLst>
            </a:custGeom>
            <a:solidFill>
              <a:srgbClr val="FFD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5" name="Freeform 332"/>
            <p:cNvSpPr>
              <a:spLocks/>
            </p:cNvSpPr>
            <p:nvPr/>
          </p:nvSpPr>
          <p:spPr bwMode="auto">
            <a:xfrm>
              <a:off x="3164609" y="1664971"/>
              <a:ext cx="148621" cy="201837"/>
            </a:xfrm>
            <a:custGeom>
              <a:avLst/>
              <a:gdLst>
                <a:gd name="T0" fmla="*/ 60 w 131"/>
                <a:gd name="T1" fmla="*/ 178 h 178"/>
                <a:gd name="T2" fmla="*/ 103 w 131"/>
                <a:gd name="T3" fmla="*/ 172 h 178"/>
                <a:gd name="T4" fmla="*/ 116 w 131"/>
                <a:gd name="T5" fmla="*/ 158 h 178"/>
                <a:gd name="T6" fmla="*/ 116 w 131"/>
                <a:gd name="T7" fmla="*/ 133 h 178"/>
                <a:gd name="T8" fmla="*/ 131 w 131"/>
                <a:gd name="T9" fmla="*/ 121 h 178"/>
                <a:gd name="T10" fmla="*/ 116 w 131"/>
                <a:gd name="T11" fmla="*/ 92 h 178"/>
                <a:gd name="T12" fmla="*/ 116 w 131"/>
                <a:gd name="T13" fmla="*/ 53 h 178"/>
                <a:gd name="T14" fmla="*/ 63 w 131"/>
                <a:gd name="T15" fmla="*/ 0 h 178"/>
                <a:gd name="T16" fmla="*/ 53 w 131"/>
                <a:gd name="T17" fmla="*/ 0 h 178"/>
                <a:gd name="T18" fmla="*/ 0 w 131"/>
                <a:gd name="T19" fmla="*/ 53 h 178"/>
                <a:gd name="T20" fmla="*/ 0 w 131"/>
                <a:gd name="T21" fmla="*/ 97 h 178"/>
                <a:gd name="T22" fmla="*/ 19 w 131"/>
                <a:gd name="T23" fmla="*/ 137 h 178"/>
                <a:gd name="T24" fmla="*/ 10 w 131"/>
                <a:gd name="T25" fmla="*/ 169 h 178"/>
                <a:gd name="T26" fmla="*/ 60 w 131"/>
                <a:gd name="T2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78">
                  <a:moveTo>
                    <a:pt x="60" y="178"/>
                  </a:moveTo>
                  <a:cubicBezTo>
                    <a:pt x="103" y="172"/>
                    <a:pt x="103" y="172"/>
                    <a:pt x="103" y="172"/>
                  </a:cubicBezTo>
                  <a:cubicBezTo>
                    <a:pt x="110" y="171"/>
                    <a:pt x="116" y="165"/>
                    <a:pt x="116" y="158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31" y="121"/>
                    <a:pt x="131" y="121"/>
                    <a:pt x="131" y="12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24"/>
                    <a:pt x="92" y="0"/>
                    <a:pt x="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9" y="137"/>
                    <a:pt x="19" y="137"/>
                    <a:pt x="19" y="137"/>
                  </a:cubicBezTo>
                  <a:cubicBezTo>
                    <a:pt x="10" y="169"/>
                    <a:pt x="10" y="169"/>
                    <a:pt x="10" y="169"/>
                  </a:cubicBezTo>
                  <a:lnTo>
                    <a:pt x="60" y="178"/>
                  </a:lnTo>
                  <a:close/>
                </a:path>
              </a:pathLst>
            </a:custGeom>
            <a:solidFill>
              <a:srgbClr val="FFD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6" name="Freeform 333"/>
            <p:cNvSpPr>
              <a:spLocks/>
            </p:cNvSpPr>
            <p:nvPr/>
          </p:nvSpPr>
          <p:spPr bwMode="auto">
            <a:xfrm>
              <a:off x="2996811" y="2755179"/>
              <a:ext cx="148621" cy="87255"/>
            </a:xfrm>
            <a:custGeom>
              <a:avLst/>
              <a:gdLst>
                <a:gd name="T0" fmla="*/ 15 w 131"/>
                <a:gd name="T1" fmla="*/ 0 h 77"/>
                <a:gd name="T2" fmla="*/ 0 w 131"/>
                <a:gd name="T3" fmla="*/ 42 h 77"/>
                <a:gd name="T4" fmla="*/ 60 w 131"/>
                <a:gd name="T5" fmla="*/ 65 h 77"/>
                <a:gd name="T6" fmla="*/ 71 w 131"/>
                <a:gd name="T7" fmla="*/ 77 h 77"/>
                <a:gd name="T8" fmla="*/ 131 w 131"/>
                <a:gd name="T9" fmla="*/ 77 h 77"/>
                <a:gd name="T10" fmla="*/ 131 w 131"/>
                <a:gd name="T11" fmla="*/ 56 h 77"/>
                <a:gd name="T12" fmla="*/ 89 w 131"/>
                <a:gd name="T13" fmla="*/ 43 h 77"/>
                <a:gd name="T14" fmla="*/ 66 w 131"/>
                <a:gd name="T15" fmla="*/ 11 h 77"/>
                <a:gd name="T16" fmla="*/ 36 w 131"/>
                <a:gd name="T17" fmla="*/ 9 h 77"/>
                <a:gd name="T18" fmla="*/ 15 w 131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77">
                  <a:moveTo>
                    <a:pt x="15" y="0"/>
                  </a:moveTo>
                  <a:cubicBezTo>
                    <a:pt x="11" y="5"/>
                    <a:pt x="1" y="35"/>
                    <a:pt x="0" y="42"/>
                  </a:cubicBezTo>
                  <a:cubicBezTo>
                    <a:pt x="20" y="50"/>
                    <a:pt x="40" y="57"/>
                    <a:pt x="60" y="65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59" y="12"/>
                    <a:pt x="48" y="12"/>
                    <a:pt x="36" y="9"/>
                  </a:cubicBezTo>
                  <a:cubicBezTo>
                    <a:pt x="27" y="6"/>
                    <a:pt x="20" y="3"/>
                    <a:pt x="15" y="0"/>
                  </a:cubicBez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7" name="Freeform 334"/>
            <p:cNvSpPr>
              <a:spLocks/>
            </p:cNvSpPr>
            <p:nvPr/>
          </p:nvSpPr>
          <p:spPr bwMode="auto">
            <a:xfrm>
              <a:off x="3402403" y="2742713"/>
              <a:ext cx="157729" cy="77187"/>
            </a:xfrm>
            <a:custGeom>
              <a:avLst/>
              <a:gdLst>
                <a:gd name="T0" fmla="*/ 0 w 329"/>
                <a:gd name="T1" fmla="*/ 59 h 161"/>
                <a:gd name="T2" fmla="*/ 45 w 329"/>
                <a:gd name="T3" fmla="*/ 161 h 161"/>
                <a:gd name="T4" fmla="*/ 154 w 329"/>
                <a:gd name="T5" fmla="*/ 123 h 161"/>
                <a:gd name="T6" fmla="*/ 154 w 329"/>
                <a:gd name="T7" fmla="*/ 111 h 161"/>
                <a:gd name="T8" fmla="*/ 329 w 329"/>
                <a:gd name="T9" fmla="*/ 43 h 161"/>
                <a:gd name="T10" fmla="*/ 317 w 329"/>
                <a:gd name="T11" fmla="*/ 7 h 161"/>
                <a:gd name="T12" fmla="*/ 137 w 329"/>
                <a:gd name="T13" fmla="*/ 24 h 161"/>
                <a:gd name="T14" fmla="*/ 78 w 329"/>
                <a:gd name="T15" fmla="*/ 0 h 161"/>
                <a:gd name="T16" fmla="*/ 0 w 329"/>
                <a:gd name="T17" fmla="*/ 5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161">
                  <a:moveTo>
                    <a:pt x="0" y="59"/>
                  </a:moveTo>
                  <a:lnTo>
                    <a:pt x="45" y="161"/>
                  </a:lnTo>
                  <a:lnTo>
                    <a:pt x="154" y="123"/>
                  </a:lnTo>
                  <a:lnTo>
                    <a:pt x="154" y="111"/>
                  </a:lnTo>
                  <a:lnTo>
                    <a:pt x="329" y="43"/>
                  </a:lnTo>
                  <a:lnTo>
                    <a:pt x="317" y="7"/>
                  </a:lnTo>
                  <a:lnTo>
                    <a:pt x="137" y="24"/>
                  </a:lnTo>
                  <a:lnTo>
                    <a:pt x="78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8" name="Freeform 335"/>
            <p:cNvSpPr>
              <a:spLocks/>
            </p:cNvSpPr>
            <p:nvPr/>
          </p:nvSpPr>
          <p:spPr bwMode="auto">
            <a:xfrm>
              <a:off x="3145432" y="1651547"/>
              <a:ext cx="139512" cy="166359"/>
            </a:xfrm>
            <a:custGeom>
              <a:avLst/>
              <a:gdLst>
                <a:gd name="T0" fmla="*/ 82 w 123"/>
                <a:gd name="T1" fmla="*/ 39 h 147"/>
                <a:gd name="T2" fmla="*/ 123 w 123"/>
                <a:gd name="T3" fmla="*/ 35 h 147"/>
                <a:gd name="T4" fmla="*/ 100 w 123"/>
                <a:gd name="T5" fmla="*/ 8 h 147"/>
                <a:gd name="T6" fmla="*/ 30 w 123"/>
                <a:gd name="T7" fmla="*/ 12 h 147"/>
                <a:gd name="T8" fmla="*/ 9 w 123"/>
                <a:gd name="T9" fmla="*/ 94 h 147"/>
                <a:gd name="T10" fmla="*/ 35 w 123"/>
                <a:gd name="T11" fmla="*/ 147 h 147"/>
                <a:gd name="T12" fmla="*/ 45 w 123"/>
                <a:gd name="T13" fmla="*/ 143 h 147"/>
                <a:gd name="T14" fmla="*/ 44 w 123"/>
                <a:gd name="T15" fmla="*/ 113 h 147"/>
                <a:gd name="T16" fmla="*/ 69 w 123"/>
                <a:gd name="T17" fmla="*/ 104 h 147"/>
                <a:gd name="T18" fmla="*/ 82 w 123"/>
                <a:gd name="T19" fmla="*/ 3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47">
                  <a:moveTo>
                    <a:pt x="82" y="39"/>
                  </a:moveTo>
                  <a:cubicBezTo>
                    <a:pt x="123" y="35"/>
                    <a:pt x="123" y="35"/>
                    <a:pt x="123" y="35"/>
                  </a:cubicBezTo>
                  <a:cubicBezTo>
                    <a:pt x="123" y="35"/>
                    <a:pt x="118" y="15"/>
                    <a:pt x="100" y="8"/>
                  </a:cubicBezTo>
                  <a:cubicBezTo>
                    <a:pt x="80" y="0"/>
                    <a:pt x="47" y="0"/>
                    <a:pt x="30" y="12"/>
                  </a:cubicBezTo>
                  <a:cubicBezTo>
                    <a:pt x="12" y="23"/>
                    <a:pt x="0" y="61"/>
                    <a:pt x="9" y="94"/>
                  </a:cubicBezTo>
                  <a:cubicBezTo>
                    <a:pt x="17" y="127"/>
                    <a:pt x="35" y="147"/>
                    <a:pt x="35" y="147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69" y="104"/>
                    <a:pt x="69" y="104"/>
                    <a:pt x="69" y="104"/>
                  </a:cubicBezTo>
                  <a:lnTo>
                    <a:pt x="82" y="39"/>
                  </a:lnTo>
                  <a:close/>
                </a:path>
              </a:pathLst>
            </a:custGeom>
            <a:solidFill>
              <a:srgbClr val="695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39" name="Freeform 336"/>
            <p:cNvSpPr>
              <a:spLocks/>
            </p:cNvSpPr>
            <p:nvPr/>
          </p:nvSpPr>
          <p:spPr bwMode="auto">
            <a:xfrm>
              <a:off x="3087422" y="1957419"/>
              <a:ext cx="97802" cy="338952"/>
            </a:xfrm>
            <a:custGeom>
              <a:avLst/>
              <a:gdLst>
                <a:gd name="T0" fmla="*/ 149 w 204"/>
                <a:gd name="T1" fmla="*/ 305 h 707"/>
                <a:gd name="T2" fmla="*/ 204 w 204"/>
                <a:gd name="T3" fmla="*/ 693 h 707"/>
                <a:gd name="T4" fmla="*/ 104 w 204"/>
                <a:gd name="T5" fmla="*/ 707 h 707"/>
                <a:gd name="T6" fmla="*/ 0 w 204"/>
                <a:gd name="T7" fmla="*/ 374 h 707"/>
                <a:gd name="T8" fmla="*/ 83 w 204"/>
                <a:gd name="T9" fmla="*/ 0 h 707"/>
                <a:gd name="T10" fmla="*/ 149 w 204"/>
                <a:gd name="T11" fmla="*/ 305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4" h="707">
                  <a:moveTo>
                    <a:pt x="149" y="305"/>
                  </a:moveTo>
                  <a:lnTo>
                    <a:pt x="204" y="693"/>
                  </a:lnTo>
                  <a:lnTo>
                    <a:pt x="104" y="707"/>
                  </a:lnTo>
                  <a:lnTo>
                    <a:pt x="0" y="374"/>
                  </a:lnTo>
                  <a:lnTo>
                    <a:pt x="83" y="0"/>
                  </a:lnTo>
                  <a:lnTo>
                    <a:pt x="149" y="305"/>
                  </a:ln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40" name="Freeform 337"/>
            <p:cNvSpPr>
              <a:spLocks/>
            </p:cNvSpPr>
            <p:nvPr/>
          </p:nvSpPr>
          <p:spPr bwMode="auto">
            <a:xfrm>
              <a:off x="3202963" y="1653945"/>
              <a:ext cx="92049" cy="41709"/>
            </a:xfrm>
            <a:custGeom>
              <a:avLst/>
              <a:gdLst>
                <a:gd name="T0" fmla="*/ 31 w 81"/>
                <a:gd name="T1" fmla="*/ 37 h 37"/>
                <a:gd name="T2" fmla="*/ 81 w 81"/>
                <a:gd name="T3" fmla="*/ 32 h 37"/>
                <a:gd name="T4" fmla="*/ 81 w 81"/>
                <a:gd name="T5" fmla="*/ 28 h 37"/>
                <a:gd name="T6" fmla="*/ 53 w 81"/>
                <a:gd name="T7" fmla="*/ 0 h 37"/>
                <a:gd name="T8" fmla="*/ 11 w 81"/>
                <a:gd name="T9" fmla="*/ 0 h 37"/>
                <a:gd name="T10" fmla="*/ 0 w 81"/>
                <a:gd name="T11" fmla="*/ 24 h 37"/>
                <a:gd name="T12" fmla="*/ 31 w 81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37">
                  <a:moveTo>
                    <a:pt x="31" y="37"/>
                  </a:moveTo>
                  <a:cubicBezTo>
                    <a:pt x="81" y="32"/>
                    <a:pt x="81" y="32"/>
                    <a:pt x="81" y="32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13"/>
                    <a:pt x="68" y="0"/>
                    <a:pt x="5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31" y="37"/>
                  </a:lnTo>
                  <a:close/>
                </a:path>
              </a:pathLst>
            </a:custGeom>
            <a:solidFill>
              <a:srgbClr val="695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  <p:sp>
          <p:nvSpPr>
            <p:cNvPr id="41" name="Freeform 338"/>
            <p:cNvSpPr>
              <a:spLocks/>
            </p:cNvSpPr>
            <p:nvPr/>
          </p:nvSpPr>
          <p:spPr bwMode="auto">
            <a:xfrm>
              <a:off x="3245151" y="1898450"/>
              <a:ext cx="50818" cy="361485"/>
            </a:xfrm>
            <a:custGeom>
              <a:avLst/>
              <a:gdLst>
                <a:gd name="T0" fmla="*/ 0 w 106"/>
                <a:gd name="T1" fmla="*/ 0 h 754"/>
                <a:gd name="T2" fmla="*/ 28 w 106"/>
                <a:gd name="T3" fmla="*/ 0 h 754"/>
                <a:gd name="T4" fmla="*/ 28 w 106"/>
                <a:gd name="T5" fmla="*/ 38 h 754"/>
                <a:gd name="T6" fmla="*/ 83 w 106"/>
                <a:gd name="T7" fmla="*/ 123 h 754"/>
                <a:gd name="T8" fmla="*/ 106 w 106"/>
                <a:gd name="T9" fmla="*/ 341 h 754"/>
                <a:gd name="T10" fmla="*/ 64 w 106"/>
                <a:gd name="T11" fmla="*/ 582 h 754"/>
                <a:gd name="T12" fmla="*/ 97 w 106"/>
                <a:gd name="T13" fmla="*/ 754 h 754"/>
                <a:gd name="T14" fmla="*/ 45 w 106"/>
                <a:gd name="T15" fmla="*/ 726 h 754"/>
                <a:gd name="T16" fmla="*/ 19 w 106"/>
                <a:gd name="T17" fmla="*/ 563 h 754"/>
                <a:gd name="T18" fmla="*/ 64 w 106"/>
                <a:gd name="T19" fmla="*/ 298 h 754"/>
                <a:gd name="T20" fmla="*/ 45 w 106"/>
                <a:gd name="T21" fmla="*/ 123 h 754"/>
                <a:gd name="T22" fmla="*/ 0 w 106"/>
                <a:gd name="T23" fmla="*/ 0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754">
                  <a:moveTo>
                    <a:pt x="0" y="0"/>
                  </a:moveTo>
                  <a:lnTo>
                    <a:pt x="28" y="0"/>
                  </a:lnTo>
                  <a:lnTo>
                    <a:pt x="28" y="38"/>
                  </a:lnTo>
                  <a:lnTo>
                    <a:pt x="83" y="123"/>
                  </a:lnTo>
                  <a:lnTo>
                    <a:pt x="106" y="341"/>
                  </a:lnTo>
                  <a:lnTo>
                    <a:pt x="64" y="582"/>
                  </a:lnTo>
                  <a:lnTo>
                    <a:pt x="97" y="754"/>
                  </a:lnTo>
                  <a:lnTo>
                    <a:pt x="45" y="726"/>
                  </a:lnTo>
                  <a:lnTo>
                    <a:pt x="19" y="563"/>
                  </a:lnTo>
                  <a:lnTo>
                    <a:pt x="64" y="298"/>
                  </a:lnTo>
                  <a:lnTo>
                    <a:pt x="45" y="1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0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>
                <a:latin typeface="+mj-lt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41711" y="1836909"/>
            <a:ext cx="940641" cy="695588"/>
            <a:chOff x="3063640" y="1097099"/>
            <a:chExt cx="1542341" cy="1203479"/>
          </a:xfrm>
        </p:grpSpPr>
        <p:sp>
          <p:nvSpPr>
            <p:cNvPr id="137" name="Freeform 40"/>
            <p:cNvSpPr>
              <a:spLocks/>
            </p:cNvSpPr>
            <p:nvPr/>
          </p:nvSpPr>
          <p:spPr bwMode="auto">
            <a:xfrm>
              <a:off x="3063640" y="2171263"/>
              <a:ext cx="1542341" cy="129315"/>
            </a:xfrm>
            <a:custGeom>
              <a:avLst/>
              <a:gdLst>
                <a:gd name="T0" fmla="*/ 29 w 691"/>
                <a:gd name="T1" fmla="*/ 0 h 58"/>
                <a:gd name="T2" fmla="*/ 662 w 691"/>
                <a:gd name="T3" fmla="*/ 0 h 58"/>
                <a:gd name="T4" fmla="*/ 691 w 691"/>
                <a:gd name="T5" fmla="*/ 29 h 58"/>
                <a:gd name="T6" fmla="*/ 662 w 691"/>
                <a:gd name="T7" fmla="*/ 58 h 58"/>
                <a:gd name="T8" fmla="*/ 29 w 691"/>
                <a:gd name="T9" fmla="*/ 58 h 58"/>
                <a:gd name="T10" fmla="*/ 0 w 691"/>
                <a:gd name="T11" fmla="*/ 29 h 58"/>
                <a:gd name="T12" fmla="*/ 29 w 691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1" h="58">
                  <a:moveTo>
                    <a:pt x="29" y="0"/>
                  </a:moveTo>
                  <a:cubicBezTo>
                    <a:pt x="39" y="0"/>
                    <a:pt x="652" y="0"/>
                    <a:pt x="662" y="0"/>
                  </a:cubicBezTo>
                  <a:cubicBezTo>
                    <a:pt x="678" y="0"/>
                    <a:pt x="691" y="13"/>
                    <a:pt x="691" y="29"/>
                  </a:cubicBezTo>
                  <a:cubicBezTo>
                    <a:pt x="691" y="45"/>
                    <a:pt x="678" y="58"/>
                    <a:pt x="662" y="58"/>
                  </a:cubicBezTo>
                  <a:cubicBezTo>
                    <a:pt x="652" y="58"/>
                    <a:pt x="39" y="58"/>
                    <a:pt x="29" y="58"/>
                  </a:cubicBez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D0B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38" name="Freeform 41"/>
            <p:cNvSpPr>
              <a:spLocks/>
            </p:cNvSpPr>
            <p:nvPr/>
          </p:nvSpPr>
          <p:spPr bwMode="auto">
            <a:xfrm>
              <a:off x="3650749" y="1744618"/>
              <a:ext cx="149137" cy="109493"/>
            </a:xfrm>
            <a:custGeom>
              <a:avLst/>
              <a:gdLst>
                <a:gd name="T0" fmla="*/ 67 w 67"/>
                <a:gd name="T1" fmla="*/ 16 h 49"/>
                <a:gd name="T2" fmla="*/ 60 w 67"/>
                <a:gd name="T3" fmla="*/ 16 h 49"/>
                <a:gd name="T4" fmla="*/ 46 w 67"/>
                <a:gd name="T5" fmla="*/ 3 h 49"/>
                <a:gd name="T6" fmla="*/ 0 w 67"/>
                <a:gd name="T7" fmla="*/ 27 h 49"/>
                <a:gd name="T8" fmla="*/ 23 w 67"/>
                <a:gd name="T9" fmla="*/ 49 h 49"/>
                <a:gd name="T10" fmla="*/ 31 w 67"/>
                <a:gd name="T11" fmla="*/ 49 h 49"/>
                <a:gd name="T12" fmla="*/ 51 w 67"/>
                <a:gd name="T13" fmla="*/ 43 h 49"/>
                <a:gd name="T14" fmla="*/ 67 w 67"/>
                <a:gd name="T15" fmla="*/ 43 h 49"/>
                <a:gd name="T16" fmla="*/ 67 w 67"/>
                <a:gd name="T17" fmla="*/ 1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9">
                  <a:moveTo>
                    <a:pt x="67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58" y="5"/>
                    <a:pt x="46" y="3"/>
                  </a:cubicBezTo>
                  <a:cubicBezTo>
                    <a:pt x="32" y="0"/>
                    <a:pt x="0" y="10"/>
                    <a:pt x="0" y="27"/>
                  </a:cubicBezTo>
                  <a:cubicBezTo>
                    <a:pt x="0" y="41"/>
                    <a:pt x="10" y="49"/>
                    <a:pt x="23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0" y="49"/>
                    <a:pt x="47" y="48"/>
                    <a:pt x="51" y="43"/>
                  </a:cubicBezTo>
                  <a:cubicBezTo>
                    <a:pt x="67" y="43"/>
                    <a:pt x="67" y="43"/>
                    <a:pt x="67" y="43"/>
                  </a:cubicBezTo>
                  <a:lnTo>
                    <a:pt x="67" y="16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39" name="Freeform 42"/>
            <p:cNvSpPr>
              <a:spLocks/>
            </p:cNvSpPr>
            <p:nvPr/>
          </p:nvSpPr>
          <p:spPr bwMode="auto">
            <a:xfrm>
              <a:off x="3822540" y="1586042"/>
              <a:ext cx="216154" cy="272789"/>
            </a:xfrm>
            <a:custGeom>
              <a:avLst/>
              <a:gdLst>
                <a:gd name="T0" fmla="*/ 0 w 97"/>
                <a:gd name="T1" fmla="*/ 87 h 122"/>
                <a:gd name="T2" fmla="*/ 27 w 97"/>
                <a:gd name="T3" fmla="*/ 87 h 122"/>
                <a:gd name="T4" fmla="*/ 63 w 97"/>
                <a:gd name="T5" fmla="*/ 11 h 122"/>
                <a:gd name="T6" fmla="*/ 86 w 97"/>
                <a:gd name="T7" fmla="*/ 4 h 122"/>
                <a:gd name="T8" fmla="*/ 93 w 97"/>
                <a:gd name="T9" fmla="*/ 28 h 122"/>
                <a:gd name="T10" fmla="*/ 53 w 97"/>
                <a:gd name="T11" fmla="*/ 112 h 122"/>
                <a:gd name="T12" fmla="*/ 37 w 97"/>
                <a:gd name="T13" fmla="*/ 122 h 122"/>
                <a:gd name="T14" fmla="*/ 0 w 97"/>
                <a:gd name="T15" fmla="*/ 122 h 122"/>
                <a:gd name="T16" fmla="*/ 0 w 97"/>
                <a:gd name="T17" fmla="*/ 8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22">
                  <a:moveTo>
                    <a:pt x="0" y="87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7" y="3"/>
                    <a:pt x="78" y="0"/>
                    <a:pt x="86" y="4"/>
                  </a:cubicBezTo>
                  <a:cubicBezTo>
                    <a:pt x="95" y="9"/>
                    <a:pt x="97" y="20"/>
                    <a:pt x="93" y="28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0" y="118"/>
                    <a:pt x="44" y="122"/>
                    <a:pt x="37" y="122"/>
                  </a:cubicBezTo>
                  <a:cubicBezTo>
                    <a:pt x="0" y="122"/>
                    <a:pt x="0" y="122"/>
                    <a:pt x="0" y="122"/>
                  </a:cubicBezTo>
                  <a:lnTo>
                    <a:pt x="0" y="8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0" name="Rectangle 43"/>
            <p:cNvSpPr>
              <a:spLocks noChangeArrowheads="1"/>
            </p:cNvSpPr>
            <p:nvPr/>
          </p:nvSpPr>
          <p:spPr bwMode="auto">
            <a:xfrm>
              <a:off x="3362858" y="2019295"/>
              <a:ext cx="108549" cy="140642"/>
            </a:xfrm>
            <a:prstGeom prst="rect">
              <a:avLst/>
            </a:pr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1" name="Freeform 44"/>
            <p:cNvSpPr>
              <a:spLocks/>
            </p:cNvSpPr>
            <p:nvPr/>
          </p:nvSpPr>
          <p:spPr bwMode="auto">
            <a:xfrm>
              <a:off x="3362858" y="2159936"/>
              <a:ext cx="200108" cy="82120"/>
            </a:xfrm>
            <a:custGeom>
              <a:avLst/>
              <a:gdLst>
                <a:gd name="T0" fmla="*/ 0 w 90"/>
                <a:gd name="T1" fmla="*/ 0 h 37"/>
                <a:gd name="T2" fmla="*/ 0 w 90"/>
                <a:gd name="T3" fmla="*/ 37 h 37"/>
                <a:gd name="T4" fmla="*/ 21 w 90"/>
                <a:gd name="T5" fmla="*/ 37 h 37"/>
                <a:gd name="T6" fmla="*/ 21 w 90"/>
                <a:gd name="T7" fmla="*/ 27 h 37"/>
                <a:gd name="T8" fmla="*/ 39 w 90"/>
                <a:gd name="T9" fmla="*/ 37 h 37"/>
                <a:gd name="T10" fmla="*/ 90 w 90"/>
                <a:gd name="T11" fmla="*/ 37 h 37"/>
                <a:gd name="T12" fmla="*/ 90 w 90"/>
                <a:gd name="T13" fmla="*/ 31 h 37"/>
                <a:gd name="T14" fmla="*/ 80 w 90"/>
                <a:gd name="T15" fmla="*/ 20 h 37"/>
                <a:gd name="T16" fmla="*/ 49 w 90"/>
                <a:gd name="T17" fmla="*/ 0 h 37"/>
                <a:gd name="T18" fmla="*/ 0 w 90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30"/>
                    <a:pt x="89" y="24"/>
                    <a:pt x="80" y="20"/>
                  </a:cubicBezTo>
                  <a:cubicBezTo>
                    <a:pt x="70" y="16"/>
                    <a:pt x="51" y="2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2" name="Freeform 45"/>
            <p:cNvSpPr>
              <a:spLocks/>
            </p:cNvSpPr>
            <p:nvPr/>
          </p:nvSpPr>
          <p:spPr bwMode="auto">
            <a:xfrm>
              <a:off x="3157086" y="1855999"/>
              <a:ext cx="413431" cy="341694"/>
            </a:xfrm>
            <a:custGeom>
              <a:avLst/>
              <a:gdLst>
                <a:gd name="T0" fmla="*/ 0 w 185"/>
                <a:gd name="T1" fmla="*/ 0 h 153"/>
                <a:gd name="T2" fmla="*/ 68 w 185"/>
                <a:gd name="T3" fmla="*/ 91 h 153"/>
                <a:gd name="T4" fmla="*/ 68 w 185"/>
                <a:gd name="T5" fmla="*/ 153 h 153"/>
                <a:gd name="T6" fmla="*/ 117 w 185"/>
                <a:gd name="T7" fmla="*/ 153 h 153"/>
                <a:gd name="T8" fmla="*/ 117 w 185"/>
                <a:gd name="T9" fmla="*/ 91 h 153"/>
                <a:gd name="T10" fmla="*/ 185 w 185"/>
                <a:gd name="T11" fmla="*/ 0 h 153"/>
                <a:gd name="T12" fmla="*/ 0 w 185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53">
                  <a:moveTo>
                    <a:pt x="0" y="0"/>
                  </a:moveTo>
                  <a:cubicBezTo>
                    <a:pt x="0" y="0"/>
                    <a:pt x="0" y="67"/>
                    <a:pt x="68" y="91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117" y="153"/>
                    <a:pt x="117" y="153"/>
                    <a:pt x="117" y="153"/>
                  </a:cubicBezTo>
                  <a:cubicBezTo>
                    <a:pt x="117" y="91"/>
                    <a:pt x="117" y="91"/>
                    <a:pt x="117" y="91"/>
                  </a:cubicBezTo>
                  <a:cubicBezTo>
                    <a:pt x="185" y="67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3" name="Freeform 46"/>
            <p:cNvSpPr>
              <a:spLocks/>
            </p:cNvSpPr>
            <p:nvPr/>
          </p:nvSpPr>
          <p:spPr bwMode="auto">
            <a:xfrm>
              <a:off x="3157086" y="1855999"/>
              <a:ext cx="413431" cy="163296"/>
            </a:xfrm>
            <a:custGeom>
              <a:avLst/>
              <a:gdLst>
                <a:gd name="T0" fmla="*/ 0 w 185"/>
                <a:gd name="T1" fmla="*/ 0 h 73"/>
                <a:gd name="T2" fmla="*/ 36 w 185"/>
                <a:gd name="T3" fmla="*/ 73 h 73"/>
                <a:gd name="T4" fmla="*/ 47 w 185"/>
                <a:gd name="T5" fmla="*/ 70 h 73"/>
                <a:gd name="T6" fmla="*/ 112 w 185"/>
                <a:gd name="T7" fmla="*/ 42 h 73"/>
                <a:gd name="T8" fmla="*/ 135 w 185"/>
                <a:gd name="T9" fmla="*/ 20 h 73"/>
                <a:gd name="T10" fmla="*/ 145 w 185"/>
                <a:gd name="T11" fmla="*/ 6 h 73"/>
                <a:gd name="T12" fmla="*/ 185 w 185"/>
                <a:gd name="T13" fmla="*/ 6 h 73"/>
                <a:gd name="T14" fmla="*/ 185 w 185"/>
                <a:gd name="T15" fmla="*/ 0 h 73"/>
                <a:gd name="T16" fmla="*/ 0 w 185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73">
                  <a:moveTo>
                    <a:pt x="0" y="0"/>
                  </a:moveTo>
                  <a:cubicBezTo>
                    <a:pt x="0" y="0"/>
                    <a:pt x="0" y="44"/>
                    <a:pt x="36" y="73"/>
                  </a:cubicBezTo>
                  <a:cubicBezTo>
                    <a:pt x="40" y="72"/>
                    <a:pt x="44" y="71"/>
                    <a:pt x="47" y="70"/>
                  </a:cubicBezTo>
                  <a:cubicBezTo>
                    <a:pt x="70" y="64"/>
                    <a:pt x="92" y="55"/>
                    <a:pt x="112" y="42"/>
                  </a:cubicBezTo>
                  <a:cubicBezTo>
                    <a:pt x="120" y="36"/>
                    <a:pt x="129" y="29"/>
                    <a:pt x="135" y="20"/>
                  </a:cubicBezTo>
                  <a:cubicBezTo>
                    <a:pt x="139" y="16"/>
                    <a:pt x="142" y="11"/>
                    <a:pt x="14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3"/>
                    <a:pt x="185" y="0"/>
                    <a:pt x="1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4" name="Freeform 47"/>
            <p:cNvSpPr>
              <a:spLocks/>
            </p:cNvSpPr>
            <p:nvPr/>
          </p:nvSpPr>
          <p:spPr bwMode="auto">
            <a:xfrm>
              <a:off x="3309055" y="2197693"/>
              <a:ext cx="201052" cy="83064"/>
            </a:xfrm>
            <a:custGeom>
              <a:avLst/>
              <a:gdLst>
                <a:gd name="T0" fmla="*/ 0 w 90"/>
                <a:gd name="T1" fmla="*/ 0 h 37"/>
                <a:gd name="T2" fmla="*/ 0 w 90"/>
                <a:gd name="T3" fmla="*/ 37 h 37"/>
                <a:gd name="T4" fmla="*/ 21 w 90"/>
                <a:gd name="T5" fmla="*/ 37 h 37"/>
                <a:gd name="T6" fmla="*/ 21 w 90"/>
                <a:gd name="T7" fmla="*/ 28 h 37"/>
                <a:gd name="T8" fmla="*/ 39 w 90"/>
                <a:gd name="T9" fmla="*/ 37 h 37"/>
                <a:gd name="T10" fmla="*/ 90 w 90"/>
                <a:gd name="T11" fmla="*/ 37 h 37"/>
                <a:gd name="T12" fmla="*/ 90 w 90"/>
                <a:gd name="T13" fmla="*/ 31 h 37"/>
                <a:gd name="T14" fmla="*/ 80 w 90"/>
                <a:gd name="T15" fmla="*/ 20 h 37"/>
                <a:gd name="T16" fmla="*/ 49 w 90"/>
                <a:gd name="T17" fmla="*/ 0 h 37"/>
                <a:gd name="T18" fmla="*/ 0 w 90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37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0" y="30"/>
                    <a:pt x="89" y="25"/>
                    <a:pt x="80" y="20"/>
                  </a:cubicBezTo>
                  <a:cubicBezTo>
                    <a:pt x="70" y="16"/>
                    <a:pt x="51" y="2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5" name="Freeform 48"/>
            <p:cNvSpPr>
              <a:spLocks/>
            </p:cNvSpPr>
            <p:nvPr/>
          </p:nvSpPr>
          <p:spPr bwMode="auto">
            <a:xfrm>
              <a:off x="3124050" y="1164116"/>
              <a:ext cx="504045" cy="850459"/>
            </a:xfrm>
            <a:custGeom>
              <a:avLst/>
              <a:gdLst>
                <a:gd name="T0" fmla="*/ 113 w 226"/>
                <a:gd name="T1" fmla="*/ 0 h 381"/>
                <a:gd name="T2" fmla="*/ 226 w 226"/>
                <a:gd name="T3" fmla="*/ 90 h 381"/>
                <a:gd name="T4" fmla="*/ 226 w 226"/>
                <a:gd name="T5" fmla="*/ 310 h 381"/>
                <a:gd name="T6" fmla="*/ 157 w 226"/>
                <a:gd name="T7" fmla="*/ 310 h 381"/>
                <a:gd name="T8" fmla="*/ 28 w 226"/>
                <a:gd name="T9" fmla="*/ 381 h 381"/>
                <a:gd name="T10" fmla="*/ 10 w 226"/>
                <a:gd name="T11" fmla="*/ 352 h 381"/>
                <a:gd name="T12" fmla="*/ 0 w 226"/>
                <a:gd name="T13" fmla="*/ 310 h 381"/>
                <a:gd name="T14" fmla="*/ 0 w 226"/>
                <a:gd name="T15" fmla="*/ 90 h 381"/>
                <a:gd name="T16" fmla="*/ 113 w 226"/>
                <a:gd name="T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381">
                  <a:moveTo>
                    <a:pt x="113" y="0"/>
                  </a:moveTo>
                  <a:cubicBezTo>
                    <a:pt x="176" y="0"/>
                    <a:pt x="226" y="40"/>
                    <a:pt x="226" y="90"/>
                  </a:cubicBezTo>
                  <a:cubicBezTo>
                    <a:pt x="226" y="310"/>
                    <a:pt x="226" y="310"/>
                    <a:pt x="226" y="310"/>
                  </a:cubicBezTo>
                  <a:cubicBezTo>
                    <a:pt x="157" y="310"/>
                    <a:pt x="157" y="310"/>
                    <a:pt x="157" y="310"/>
                  </a:cubicBezTo>
                  <a:cubicBezTo>
                    <a:pt x="127" y="369"/>
                    <a:pt x="28" y="381"/>
                    <a:pt x="28" y="381"/>
                  </a:cubicBezTo>
                  <a:cubicBezTo>
                    <a:pt x="21" y="373"/>
                    <a:pt x="15" y="363"/>
                    <a:pt x="10" y="352"/>
                  </a:cubicBezTo>
                  <a:cubicBezTo>
                    <a:pt x="5" y="340"/>
                    <a:pt x="0" y="324"/>
                    <a:pt x="0" y="31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51" y="0"/>
                    <a:pt x="113" y="0"/>
                  </a:cubicBezTo>
                  <a:close/>
                </a:path>
              </a:pathLst>
            </a:custGeom>
            <a:solidFill>
              <a:srgbClr val="5E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6" name="Freeform 49"/>
            <p:cNvSpPr>
              <a:spLocks/>
            </p:cNvSpPr>
            <p:nvPr/>
          </p:nvSpPr>
          <p:spPr bwMode="auto">
            <a:xfrm>
              <a:off x="3124050" y="1097099"/>
              <a:ext cx="526699" cy="533306"/>
            </a:xfrm>
            <a:custGeom>
              <a:avLst/>
              <a:gdLst>
                <a:gd name="T0" fmla="*/ 113 w 236"/>
                <a:gd name="T1" fmla="*/ 30 h 239"/>
                <a:gd name="T2" fmla="*/ 132 w 236"/>
                <a:gd name="T3" fmla="*/ 31 h 239"/>
                <a:gd name="T4" fmla="*/ 150 w 236"/>
                <a:gd name="T5" fmla="*/ 31 h 239"/>
                <a:gd name="T6" fmla="*/ 177 w 236"/>
                <a:gd name="T7" fmla="*/ 0 h 239"/>
                <a:gd name="T8" fmla="*/ 197 w 236"/>
                <a:gd name="T9" fmla="*/ 17 h 239"/>
                <a:gd name="T10" fmla="*/ 197 w 236"/>
                <a:gd name="T11" fmla="*/ 52 h 239"/>
                <a:gd name="T12" fmla="*/ 226 w 236"/>
                <a:gd name="T13" fmla="*/ 17 h 239"/>
                <a:gd name="T14" fmla="*/ 236 w 236"/>
                <a:gd name="T15" fmla="*/ 45 h 239"/>
                <a:gd name="T16" fmla="*/ 194 w 236"/>
                <a:gd name="T17" fmla="*/ 87 h 239"/>
                <a:gd name="T18" fmla="*/ 139 w 236"/>
                <a:gd name="T19" fmla="*/ 87 h 239"/>
                <a:gd name="T20" fmla="*/ 111 w 236"/>
                <a:gd name="T21" fmla="*/ 87 h 239"/>
                <a:gd name="T22" fmla="*/ 111 w 236"/>
                <a:gd name="T23" fmla="*/ 156 h 239"/>
                <a:gd name="T24" fmla="*/ 97 w 236"/>
                <a:gd name="T25" fmla="*/ 171 h 239"/>
                <a:gd name="T26" fmla="*/ 97 w 236"/>
                <a:gd name="T27" fmla="*/ 149 h 239"/>
                <a:gd name="T28" fmla="*/ 77 w 236"/>
                <a:gd name="T29" fmla="*/ 129 h 239"/>
                <a:gd name="T30" fmla="*/ 57 w 236"/>
                <a:gd name="T31" fmla="*/ 149 h 239"/>
                <a:gd name="T32" fmla="*/ 57 w 236"/>
                <a:gd name="T33" fmla="*/ 162 h 239"/>
                <a:gd name="T34" fmla="*/ 77 w 236"/>
                <a:gd name="T35" fmla="*/ 188 h 239"/>
                <a:gd name="T36" fmla="*/ 81 w 236"/>
                <a:gd name="T37" fmla="*/ 188 h 239"/>
                <a:gd name="T38" fmla="*/ 81 w 236"/>
                <a:gd name="T39" fmla="*/ 188 h 239"/>
                <a:gd name="T40" fmla="*/ 81 w 236"/>
                <a:gd name="T41" fmla="*/ 196 h 239"/>
                <a:gd name="T42" fmla="*/ 0 w 236"/>
                <a:gd name="T43" fmla="*/ 239 h 239"/>
                <a:gd name="T44" fmla="*/ 0 w 236"/>
                <a:gd name="T45" fmla="*/ 120 h 239"/>
                <a:gd name="T46" fmla="*/ 113 w 236"/>
                <a:gd name="T47" fmla="*/ 3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6" h="239">
                  <a:moveTo>
                    <a:pt x="113" y="30"/>
                  </a:moveTo>
                  <a:cubicBezTo>
                    <a:pt x="120" y="30"/>
                    <a:pt x="126" y="30"/>
                    <a:pt x="132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74" y="31"/>
                    <a:pt x="186" y="21"/>
                    <a:pt x="177" y="0"/>
                  </a:cubicBezTo>
                  <a:cubicBezTo>
                    <a:pt x="185" y="3"/>
                    <a:pt x="192" y="9"/>
                    <a:pt x="197" y="17"/>
                  </a:cubicBezTo>
                  <a:cubicBezTo>
                    <a:pt x="203" y="28"/>
                    <a:pt x="203" y="41"/>
                    <a:pt x="197" y="52"/>
                  </a:cubicBezTo>
                  <a:cubicBezTo>
                    <a:pt x="213" y="47"/>
                    <a:pt x="224" y="34"/>
                    <a:pt x="226" y="17"/>
                  </a:cubicBezTo>
                  <a:cubicBezTo>
                    <a:pt x="232" y="25"/>
                    <a:pt x="236" y="34"/>
                    <a:pt x="236" y="45"/>
                  </a:cubicBezTo>
                  <a:cubicBezTo>
                    <a:pt x="236" y="68"/>
                    <a:pt x="217" y="87"/>
                    <a:pt x="194" y="87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38"/>
                    <a:pt x="88" y="129"/>
                    <a:pt x="77" y="129"/>
                  </a:cubicBezTo>
                  <a:cubicBezTo>
                    <a:pt x="66" y="129"/>
                    <a:pt x="57" y="138"/>
                    <a:pt x="57" y="149"/>
                  </a:cubicBezTo>
                  <a:cubicBezTo>
                    <a:pt x="57" y="153"/>
                    <a:pt x="57" y="158"/>
                    <a:pt x="57" y="162"/>
                  </a:cubicBezTo>
                  <a:cubicBezTo>
                    <a:pt x="57" y="173"/>
                    <a:pt x="66" y="185"/>
                    <a:pt x="77" y="188"/>
                  </a:cubicBezTo>
                  <a:cubicBezTo>
                    <a:pt x="79" y="188"/>
                    <a:pt x="80" y="188"/>
                    <a:pt x="81" y="188"/>
                  </a:cubicBezTo>
                  <a:cubicBezTo>
                    <a:pt x="81" y="188"/>
                    <a:pt x="81" y="188"/>
                    <a:pt x="81" y="188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6"/>
                    <a:pt x="73" y="239"/>
                    <a:pt x="0" y="23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70"/>
                    <a:pt x="51" y="30"/>
                    <a:pt x="113" y="30"/>
                  </a:cubicBez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7" name="Freeform 50"/>
            <p:cNvSpPr>
              <a:spLocks noEditPoints="1"/>
            </p:cNvSpPr>
            <p:nvPr/>
          </p:nvSpPr>
          <p:spPr bwMode="auto">
            <a:xfrm>
              <a:off x="3232599" y="1278329"/>
              <a:ext cx="477616" cy="332255"/>
            </a:xfrm>
            <a:custGeom>
              <a:avLst/>
              <a:gdLst>
                <a:gd name="T0" fmla="*/ 32 w 214"/>
                <a:gd name="T1" fmla="*/ 107 h 149"/>
                <a:gd name="T2" fmla="*/ 32 w 214"/>
                <a:gd name="T3" fmla="*/ 107 h 149"/>
                <a:gd name="T4" fmla="*/ 177 w 214"/>
                <a:gd name="T5" fmla="*/ 57 h 149"/>
                <a:gd name="T6" fmla="*/ 202 w 214"/>
                <a:gd name="T7" fmla="*/ 74 h 149"/>
                <a:gd name="T8" fmla="*/ 191 w 214"/>
                <a:gd name="T9" fmla="*/ 98 h 149"/>
                <a:gd name="T10" fmla="*/ 177 w 214"/>
                <a:gd name="T11" fmla="*/ 106 h 149"/>
                <a:gd name="T12" fmla="*/ 177 w 214"/>
                <a:gd name="T13" fmla="*/ 149 h 149"/>
                <a:gd name="T14" fmla="*/ 0 w 214"/>
                <a:gd name="T15" fmla="*/ 149 h 149"/>
                <a:gd name="T16" fmla="*/ 32 w 214"/>
                <a:gd name="T17" fmla="*/ 115 h 149"/>
                <a:gd name="T18" fmla="*/ 32 w 214"/>
                <a:gd name="T19" fmla="*/ 107 h 149"/>
                <a:gd name="T20" fmla="*/ 28 w 214"/>
                <a:gd name="T21" fmla="*/ 107 h 149"/>
                <a:gd name="T22" fmla="*/ 8 w 214"/>
                <a:gd name="T23" fmla="*/ 81 h 149"/>
                <a:gd name="T24" fmla="*/ 8 w 214"/>
                <a:gd name="T25" fmla="*/ 68 h 149"/>
                <a:gd name="T26" fmla="*/ 28 w 214"/>
                <a:gd name="T27" fmla="*/ 48 h 149"/>
                <a:gd name="T28" fmla="*/ 48 w 214"/>
                <a:gd name="T29" fmla="*/ 68 h 149"/>
                <a:gd name="T30" fmla="*/ 48 w 214"/>
                <a:gd name="T31" fmla="*/ 90 h 149"/>
                <a:gd name="T32" fmla="*/ 62 w 214"/>
                <a:gd name="T33" fmla="*/ 75 h 149"/>
                <a:gd name="T34" fmla="*/ 62 w 214"/>
                <a:gd name="T35" fmla="*/ 6 h 149"/>
                <a:gd name="T36" fmla="*/ 90 w 214"/>
                <a:gd name="T37" fmla="*/ 6 h 149"/>
                <a:gd name="T38" fmla="*/ 145 w 214"/>
                <a:gd name="T39" fmla="*/ 6 h 149"/>
                <a:gd name="T40" fmla="*/ 166 w 214"/>
                <a:gd name="T41" fmla="*/ 0 h 149"/>
                <a:gd name="T42" fmla="*/ 177 w 214"/>
                <a:gd name="T43" fmla="*/ 39 h 149"/>
                <a:gd name="T44" fmla="*/ 177 w 214"/>
                <a:gd name="T45" fmla="*/ 5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149">
                  <a:moveTo>
                    <a:pt x="32" y="107"/>
                  </a:moveTo>
                  <a:cubicBezTo>
                    <a:pt x="32" y="107"/>
                    <a:pt x="32" y="107"/>
                    <a:pt x="32" y="107"/>
                  </a:cubicBezTo>
                  <a:close/>
                  <a:moveTo>
                    <a:pt x="177" y="57"/>
                  </a:moveTo>
                  <a:cubicBezTo>
                    <a:pt x="202" y="74"/>
                    <a:pt x="202" y="74"/>
                    <a:pt x="202" y="74"/>
                  </a:cubicBezTo>
                  <a:cubicBezTo>
                    <a:pt x="214" y="82"/>
                    <a:pt x="198" y="94"/>
                    <a:pt x="191" y="98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8" y="136"/>
                    <a:pt x="32" y="115"/>
                    <a:pt x="32" y="11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31" y="107"/>
                    <a:pt x="30" y="107"/>
                    <a:pt x="28" y="107"/>
                  </a:cubicBezTo>
                  <a:cubicBezTo>
                    <a:pt x="17" y="104"/>
                    <a:pt x="8" y="92"/>
                    <a:pt x="8" y="81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57"/>
                    <a:pt x="17" y="48"/>
                    <a:pt x="28" y="48"/>
                  </a:cubicBezTo>
                  <a:cubicBezTo>
                    <a:pt x="39" y="48"/>
                    <a:pt x="48" y="57"/>
                    <a:pt x="48" y="68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53" y="6"/>
                    <a:pt x="160" y="4"/>
                    <a:pt x="166" y="0"/>
                  </a:cubicBezTo>
                  <a:cubicBezTo>
                    <a:pt x="173" y="12"/>
                    <a:pt x="177" y="25"/>
                    <a:pt x="177" y="39"/>
                  </a:cubicBezTo>
                  <a:lnTo>
                    <a:pt x="177" y="57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8" name="Freeform 51"/>
            <p:cNvSpPr>
              <a:spLocks/>
            </p:cNvSpPr>
            <p:nvPr/>
          </p:nvSpPr>
          <p:spPr bwMode="auto">
            <a:xfrm>
              <a:off x="3317550" y="1630406"/>
              <a:ext cx="252967" cy="225593"/>
            </a:xfrm>
            <a:custGeom>
              <a:avLst/>
              <a:gdLst>
                <a:gd name="T0" fmla="*/ 0 w 113"/>
                <a:gd name="T1" fmla="*/ 18 h 101"/>
                <a:gd name="T2" fmla="*/ 18 w 113"/>
                <a:gd name="T3" fmla="*/ 0 h 101"/>
                <a:gd name="T4" fmla="*/ 35 w 113"/>
                <a:gd name="T5" fmla="*/ 18 h 101"/>
                <a:gd name="T6" fmla="*/ 35 w 113"/>
                <a:gd name="T7" fmla="*/ 67 h 101"/>
                <a:gd name="T8" fmla="*/ 113 w 113"/>
                <a:gd name="T9" fmla="*/ 67 h 101"/>
                <a:gd name="T10" fmla="*/ 113 w 113"/>
                <a:gd name="T11" fmla="*/ 101 h 101"/>
                <a:gd name="T12" fmla="*/ 18 w 113"/>
                <a:gd name="T13" fmla="*/ 101 h 101"/>
                <a:gd name="T14" fmla="*/ 0 w 113"/>
                <a:gd name="T15" fmla="*/ 84 h 101"/>
                <a:gd name="T16" fmla="*/ 0 w 113"/>
                <a:gd name="T17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101">
                  <a:moveTo>
                    <a:pt x="0" y="18"/>
                  </a:move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3" y="101"/>
                    <a:pt x="113" y="101"/>
                    <a:pt x="113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8" y="101"/>
                    <a:pt x="0" y="94"/>
                    <a:pt x="0" y="84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49" name="Rectangle 52"/>
            <p:cNvSpPr>
              <a:spLocks noChangeArrowheads="1"/>
            </p:cNvSpPr>
            <p:nvPr/>
          </p:nvSpPr>
          <p:spPr bwMode="auto">
            <a:xfrm>
              <a:off x="3570517" y="1780487"/>
              <a:ext cx="57578" cy="783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0" name="Freeform 53"/>
            <p:cNvSpPr>
              <a:spLocks/>
            </p:cNvSpPr>
            <p:nvPr/>
          </p:nvSpPr>
          <p:spPr bwMode="auto">
            <a:xfrm>
              <a:off x="3471407" y="1610584"/>
              <a:ext cx="156688" cy="169903"/>
            </a:xfrm>
            <a:custGeom>
              <a:avLst/>
              <a:gdLst>
                <a:gd name="T0" fmla="*/ 0 w 166"/>
                <a:gd name="T1" fmla="*/ 0 h 180"/>
                <a:gd name="T2" fmla="*/ 105 w 166"/>
                <a:gd name="T3" fmla="*/ 180 h 180"/>
                <a:gd name="T4" fmla="*/ 166 w 166"/>
                <a:gd name="T5" fmla="*/ 180 h 180"/>
                <a:gd name="T6" fmla="*/ 166 w 166"/>
                <a:gd name="T7" fmla="*/ 0 h 180"/>
                <a:gd name="T8" fmla="*/ 0 w 166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80">
                  <a:moveTo>
                    <a:pt x="0" y="0"/>
                  </a:moveTo>
                  <a:lnTo>
                    <a:pt x="105" y="180"/>
                  </a:lnTo>
                  <a:lnTo>
                    <a:pt x="166" y="180"/>
                  </a:lnTo>
                  <a:lnTo>
                    <a:pt x="1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1" name="Freeform 54"/>
            <p:cNvSpPr>
              <a:spLocks/>
            </p:cNvSpPr>
            <p:nvPr/>
          </p:nvSpPr>
          <p:spPr bwMode="auto">
            <a:xfrm>
              <a:off x="3628095" y="1744618"/>
              <a:ext cx="151969" cy="109493"/>
            </a:xfrm>
            <a:custGeom>
              <a:avLst/>
              <a:gdLst>
                <a:gd name="T0" fmla="*/ 0 w 68"/>
                <a:gd name="T1" fmla="*/ 15 h 49"/>
                <a:gd name="T2" fmla="*/ 8 w 68"/>
                <a:gd name="T3" fmla="*/ 15 h 49"/>
                <a:gd name="T4" fmla="*/ 21 w 68"/>
                <a:gd name="T5" fmla="*/ 2 h 49"/>
                <a:gd name="T6" fmla="*/ 68 w 68"/>
                <a:gd name="T7" fmla="*/ 27 h 49"/>
                <a:gd name="T8" fmla="*/ 41 w 68"/>
                <a:gd name="T9" fmla="*/ 49 h 49"/>
                <a:gd name="T10" fmla="*/ 24 w 68"/>
                <a:gd name="T11" fmla="*/ 49 h 49"/>
                <a:gd name="T12" fmla="*/ 8 w 68"/>
                <a:gd name="T13" fmla="*/ 43 h 49"/>
                <a:gd name="T14" fmla="*/ 0 w 68"/>
                <a:gd name="T15" fmla="*/ 43 h 49"/>
                <a:gd name="T16" fmla="*/ 0 w 68"/>
                <a:gd name="T17" fmla="*/ 1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49">
                  <a:moveTo>
                    <a:pt x="0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9" y="5"/>
                    <a:pt x="21" y="2"/>
                  </a:cubicBezTo>
                  <a:cubicBezTo>
                    <a:pt x="36" y="0"/>
                    <a:pt x="68" y="9"/>
                    <a:pt x="68" y="27"/>
                  </a:cubicBezTo>
                  <a:cubicBezTo>
                    <a:pt x="68" y="41"/>
                    <a:pt x="53" y="49"/>
                    <a:pt x="41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15" y="49"/>
                    <a:pt x="8" y="47"/>
                    <a:pt x="8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2" name="Oval 55"/>
            <p:cNvSpPr>
              <a:spLocks noChangeArrowheads="1"/>
            </p:cNvSpPr>
            <p:nvPr/>
          </p:nvSpPr>
          <p:spPr bwMode="auto">
            <a:xfrm>
              <a:off x="3523322" y="1369888"/>
              <a:ext cx="42476" cy="70793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3" name="Freeform 56"/>
            <p:cNvSpPr>
              <a:spLocks/>
            </p:cNvSpPr>
            <p:nvPr/>
          </p:nvSpPr>
          <p:spPr bwMode="auto">
            <a:xfrm>
              <a:off x="3489341" y="1499203"/>
              <a:ext cx="138754" cy="80232"/>
            </a:xfrm>
            <a:custGeom>
              <a:avLst/>
              <a:gdLst>
                <a:gd name="T0" fmla="*/ 62 w 62"/>
                <a:gd name="T1" fmla="*/ 36 h 36"/>
                <a:gd name="T2" fmla="*/ 55 w 62"/>
                <a:gd name="T3" fmla="*/ 36 h 36"/>
                <a:gd name="T4" fmla="*/ 24 w 62"/>
                <a:gd name="T5" fmla="*/ 27 h 36"/>
                <a:gd name="T6" fmla="*/ 1 w 62"/>
                <a:gd name="T7" fmla="*/ 4 h 36"/>
                <a:gd name="T8" fmla="*/ 2 w 62"/>
                <a:gd name="T9" fmla="*/ 0 h 36"/>
                <a:gd name="T10" fmla="*/ 6 w 62"/>
                <a:gd name="T11" fmla="*/ 2 h 36"/>
                <a:gd name="T12" fmla="*/ 27 w 62"/>
                <a:gd name="T13" fmla="*/ 22 h 36"/>
                <a:gd name="T14" fmla="*/ 55 w 62"/>
                <a:gd name="T15" fmla="*/ 30 h 36"/>
                <a:gd name="T16" fmla="*/ 62 w 62"/>
                <a:gd name="T17" fmla="*/ 30 h 36"/>
                <a:gd name="T18" fmla="*/ 62 w 62"/>
                <a:gd name="T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36">
                  <a:moveTo>
                    <a:pt x="62" y="36"/>
                  </a:moveTo>
                  <a:cubicBezTo>
                    <a:pt x="55" y="36"/>
                    <a:pt x="55" y="36"/>
                    <a:pt x="55" y="36"/>
                  </a:cubicBezTo>
                  <a:cubicBezTo>
                    <a:pt x="43" y="36"/>
                    <a:pt x="33" y="33"/>
                    <a:pt x="24" y="27"/>
                  </a:cubicBezTo>
                  <a:cubicBezTo>
                    <a:pt x="14" y="22"/>
                    <a:pt x="7" y="14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0"/>
                    <a:pt x="6" y="2"/>
                  </a:cubicBezTo>
                  <a:cubicBezTo>
                    <a:pt x="11" y="10"/>
                    <a:pt x="18" y="17"/>
                    <a:pt x="27" y="22"/>
                  </a:cubicBezTo>
                  <a:cubicBezTo>
                    <a:pt x="35" y="27"/>
                    <a:pt x="44" y="30"/>
                    <a:pt x="55" y="30"/>
                  </a:cubicBezTo>
                  <a:cubicBezTo>
                    <a:pt x="62" y="30"/>
                    <a:pt x="62" y="30"/>
                    <a:pt x="62" y="30"/>
                  </a:cubicBezTo>
                  <a:lnTo>
                    <a:pt x="62" y="36"/>
                  </a:ln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4" name="Freeform 57"/>
            <p:cNvSpPr>
              <a:spLocks/>
            </p:cNvSpPr>
            <p:nvPr/>
          </p:nvSpPr>
          <p:spPr bwMode="auto">
            <a:xfrm>
              <a:off x="4000938" y="2171263"/>
              <a:ext cx="176510" cy="70793"/>
            </a:xfrm>
            <a:custGeom>
              <a:avLst/>
              <a:gdLst>
                <a:gd name="T0" fmla="*/ 79 w 79"/>
                <a:gd name="T1" fmla="*/ 0 h 32"/>
                <a:gd name="T2" fmla="*/ 79 w 79"/>
                <a:gd name="T3" fmla="*/ 32 h 32"/>
                <a:gd name="T4" fmla="*/ 60 w 79"/>
                <a:gd name="T5" fmla="*/ 32 h 32"/>
                <a:gd name="T6" fmla="*/ 60 w 79"/>
                <a:gd name="T7" fmla="*/ 24 h 32"/>
                <a:gd name="T8" fmla="*/ 44 w 79"/>
                <a:gd name="T9" fmla="*/ 32 h 32"/>
                <a:gd name="T10" fmla="*/ 0 w 79"/>
                <a:gd name="T11" fmla="*/ 32 h 32"/>
                <a:gd name="T12" fmla="*/ 0 w 79"/>
                <a:gd name="T13" fmla="*/ 27 h 32"/>
                <a:gd name="T14" fmla="*/ 9 w 79"/>
                <a:gd name="T15" fmla="*/ 17 h 32"/>
                <a:gd name="T16" fmla="*/ 43 w 79"/>
                <a:gd name="T17" fmla="*/ 0 h 32"/>
                <a:gd name="T18" fmla="*/ 79 w 79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32">
                  <a:moveTo>
                    <a:pt x="79" y="0"/>
                  </a:moveTo>
                  <a:cubicBezTo>
                    <a:pt x="79" y="32"/>
                    <a:pt x="79" y="32"/>
                    <a:pt x="79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1" y="21"/>
                    <a:pt x="9" y="17"/>
                  </a:cubicBezTo>
                  <a:cubicBezTo>
                    <a:pt x="17" y="13"/>
                    <a:pt x="41" y="1"/>
                    <a:pt x="43" y="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5" name="Freeform 58"/>
            <p:cNvSpPr>
              <a:spLocks/>
            </p:cNvSpPr>
            <p:nvPr/>
          </p:nvSpPr>
          <p:spPr bwMode="auto">
            <a:xfrm>
              <a:off x="4251073" y="2171263"/>
              <a:ext cx="176510" cy="70793"/>
            </a:xfrm>
            <a:custGeom>
              <a:avLst/>
              <a:gdLst>
                <a:gd name="T0" fmla="*/ 0 w 79"/>
                <a:gd name="T1" fmla="*/ 0 h 32"/>
                <a:gd name="T2" fmla="*/ 0 w 79"/>
                <a:gd name="T3" fmla="*/ 32 h 32"/>
                <a:gd name="T4" fmla="*/ 19 w 79"/>
                <a:gd name="T5" fmla="*/ 32 h 32"/>
                <a:gd name="T6" fmla="*/ 19 w 79"/>
                <a:gd name="T7" fmla="*/ 24 h 32"/>
                <a:gd name="T8" fmla="*/ 35 w 79"/>
                <a:gd name="T9" fmla="*/ 32 h 32"/>
                <a:gd name="T10" fmla="*/ 79 w 79"/>
                <a:gd name="T11" fmla="*/ 32 h 32"/>
                <a:gd name="T12" fmla="*/ 79 w 79"/>
                <a:gd name="T13" fmla="*/ 27 h 32"/>
                <a:gd name="T14" fmla="*/ 70 w 79"/>
                <a:gd name="T15" fmla="*/ 17 h 32"/>
                <a:gd name="T16" fmla="*/ 37 w 79"/>
                <a:gd name="T17" fmla="*/ 0 h 32"/>
                <a:gd name="T18" fmla="*/ 0 w 79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32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6"/>
                    <a:pt x="78" y="21"/>
                    <a:pt x="70" y="17"/>
                  </a:cubicBezTo>
                  <a:cubicBezTo>
                    <a:pt x="62" y="13"/>
                    <a:pt x="39" y="1"/>
                    <a:pt x="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6" name="Freeform 59"/>
            <p:cNvSpPr>
              <a:spLocks/>
            </p:cNvSpPr>
            <p:nvPr/>
          </p:nvSpPr>
          <p:spPr bwMode="auto">
            <a:xfrm>
              <a:off x="4097216" y="1965492"/>
              <a:ext cx="235976" cy="205771"/>
            </a:xfrm>
            <a:custGeom>
              <a:avLst/>
              <a:gdLst>
                <a:gd name="T0" fmla="*/ 49 w 250"/>
                <a:gd name="T1" fmla="*/ 0 h 218"/>
                <a:gd name="T2" fmla="*/ 85 w 250"/>
                <a:gd name="T3" fmla="*/ 0 h 218"/>
                <a:gd name="T4" fmla="*/ 163 w 250"/>
                <a:gd name="T5" fmla="*/ 0 h 218"/>
                <a:gd name="T6" fmla="*/ 224 w 250"/>
                <a:gd name="T7" fmla="*/ 0 h 218"/>
                <a:gd name="T8" fmla="*/ 250 w 250"/>
                <a:gd name="T9" fmla="*/ 0 h 218"/>
                <a:gd name="T10" fmla="*/ 250 w 250"/>
                <a:gd name="T11" fmla="*/ 218 h 218"/>
                <a:gd name="T12" fmla="*/ 163 w 250"/>
                <a:gd name="T13" fmla="*/ 218 h 218"/>
                <a:gd name="T14" fmla="*/ 163 w 250"/>
                <a:gd name="T15" fmla="*/ 114 h 218"/>
                <a:gd name="T16" fmla="*/ 85 w 250"/>
                <a:gd name="T17" fmla="*/ 114 h 218"/>
                <a:gd name="T18" fmla="*/ 85 w 250"/>
                <a:gd name="T19" fmla="*/ 218 h 218"/>
                <a:gd name="T20" fmla="*/ 0 w 250"/>
                <a:gd name="T21" fmla="*/ 218 h 218"/>
                <a:gd name="T22" fmla="*/ 0 w 250"/>
                <a:gd name="T23" fmla="*/ 0 h 218"/>
                <a:gd name="T24" fmla="*/ 49 w 250"/>
                <a:gd name="T2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" h="218">
                  <a:moveTo>
                    <a:pt x="49" y="0"/>
                  </a:moveTo>
                  <a:lnTo>
                    <a:pt x="85" y="0"/>
                  </a:lnTo>
                  <a:lnTo>
                    <a:pt x="163" y="0"/>
                  </a:lnTo>
                  <a:lnTo>
                    <a:pt x="224" y="0"/>
                  </a:lnTo>
                  <a:lnTo>
                    <a:pt x="250" y="0"/>
                  </a:lnTo>
                  <a:lnTo>
                    <a:pt x="250" y="218"/>
                  </a:lnTo>
                  <a:lnTo>
                    <a:pt x="163" y="218"/>
                  </a:lnTo>
                  <a:lnTo>
                    <a:pt x="163" y="114"/>
                  </a:lnTo>
                  <a:lnTo>
                    <a:pt x="85" y="114"/>
                  </a:lnTo>
                  <a:lnTo>
                    <a:pt x="85" y="218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7" name="Freeform 60"/>
            <p:cNvSpPr>
              <a:spLocks/>
            </p:cNvSpPr>
            <p:nvPr/>
          </p:nvSpPr>
          <p:spPr bwMode="auto">
            <a:xfrm>
              <a:off x="4097216" y="1965492"/>
              <a:ext cx="235976" cy="62298"/>
            </a:xfrm>
            <a:custGeom>
              <a:avLst/>
              <a:gdLst>
                <a:gd name="T0" fmla="*/ 49 w 250"/>
                <a:gd name="T1" fmla="*/ 0 h 66"/>
                <a:gd name="T2" fmla="*/ 85 w 250"/>
                <a:gd name="T3" fmla="*/ 0 h 66"/>
                <a:gd name="T4" fmla="*/ 163 w 250"/>
                <a:gd name="T5" fmla="*/ 0 h 66"/>
                <a:gd name="T6" fmla="*/ 224 w 250"/>
                <a:gd name="T7" fmla="*/ 0 h 66"/>
                <a:gd name="T8" fmla="*/ 250 w 250"/>
                <a:gd name="T9" fmla="*/ 0 h 66"/>
                <a:gd name="T10" fmla="*/ 250 w 250"/>
                <a:gd name="T11" fmla="*/ 66 h 66"/>
                <a:gd name="T12" fmla="*/ 80 w 250"/>
                <a:gd name="T13" fmla="*/ 66 h 66"/>
                <a:gd name="T14" fmla="*/ 21 w 250"/>
                <a:gd name="T15" fmla="*/ 19 h 66"/>
                <a:gd name="T16" fmla="*/ 0 w 250"/>
                <a:gd name="T17" fmla="*/ 36 h 66"/>
                <a:gd name="T18" fmla="*/ 0 w 250"/>
                <a:gd name="T19" fmla="*/ 0 h 66"/>
                <a:gd name="T20" fmla="*/ 49 w 250"/>
                <a:gd name="T2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66">
                  <a:moveTo>
                    <a:pt x="49" y="0"/>
                  </a:moveTo>
                  <a:lnTo>
                    <a:pt x="85" y="0"/>
                  </a:lnTo>
                  <a:lnTo>
                    <a:pt x="163" y="0"/>
                  </a:lnTo>
                  <a:lnTo>
                    <a:pt x="224" y="0"/>
                  </a:lnTo>
                  <a:lnTo>
                    <a:pt x="250" y="0"/>
                  </a:lnTo>
                  <a:lnTo>
                    <a:pt x="250" y="66"/>
                  </a:lnTo>
                  <a:lnTo>
                    <a:pt x="80" y="66"/>
                  </a:lnTo>
                  <a:lnTo>
                    <a:pt x="21" y="19"/>
                  </a:lnTo>
                  <a:lnTo>
                    <a:pt x="0" y="36"/>
                  </a:lnTo>
                  <a:lnTo>
                    <a:pt x="0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8" name="Freeform 61"/>
            <p:cNvSpPr>
              <a:spLocks/>
            </p:cNvSpPr>
            <p:nvPr/>
          </p:nvSpPr>
          <p:spPr bwMode="auto">
            <a:xfrm>
              <a:off x="3963182" y="1164116"/>
              <a:ext cx="504045" cy="850459"/>
            </a:xfrm>
            <a:custGeom>
              <a:avLst/>
              <a:gdLst>
                <a:gd name="T0" fmla="*/ 27 w 226"/>
                <a:gd name="T1" fmla="*/ 381 h 381"/>
                <a:gd name="T2" fmla="*/ 0 w 226"/>
                <a:gd name="T3" fmla="*/ 308 h 381"/>
                <a:gd name="T4" fmla="*/ 0 w 226"/>
                <a:gd name="T5" fmla="*/ 90 h 381"/>
                <a:gd name="T6" fmla="*/ 113 w 226"/>
                <a:gd name="T7" fmla="*/ 0 h 381"/>
                <a:gd name="T8" fmla="*/ 226 w 226"/>
                <a:gd name="T9" fmla="*/ 90 h 381"/>
                <a:gd name="T10" fmla="*/ 226 w 226"/>
                <a:gd name="T11" fmla="*/ 308 h 381"/>
                <a:gd name="T12" fmla="*/ 198 w 226"/>
                <a:gd name="T13" fmla="*/ 381 h 381"/>
                <a:gd name="T14" fmla="*/ 96 w 226"/>
                <a:gd name="T15" fmla="*/ 381 h 381"/>
                <a:gd name="T16" fmla="*/ 69 w 226"/>
                <a:gd name="T17" fmla="*/ 359 h 381"/>
                <a:gd name="T18" fmla="*/ 41 w 226"/>
                <a:gd name="T19" fmla="*/ 381 h 381"/>
                <a:gd name="T20" fmla="*/ 27 w 226"/>
                <a:gd name="T21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6" h="381">
                  <a:moveTo>
                    <a:pt x="27" y="381"/>
                  </a:moveTo>
                  <a:cubicBezTo>
                    <a:pt x="10" y="361"/>
                    <a:pt x="0" y="334"/>
                    <a:pt x="0" y="30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50" y="0"/>
                    <a:pt x="113" y="0"/>
                  </a:cubicBezTo>
                  <a:cubicBezTo>
                    <a:pt x="175" y="0"/>
                    <a:pt x="226" y="40"/>
                    <a:pt x="226" y="90"/>
                  </a:cubicBezTo>
                  <a:cubicBezTo>
                    <a:pt x="226" y="308"/>
                    <a:pt x="226" y="308"/>
                    <a:pt x="226" y="308"/>
                  </a:cubicBezTo>
                  <a:cubicBezTo>
                    <a:pt x="226" y="334"/>
                    <a:pt x="215" y="361"/>
                    <a:pt x="198" y="381"/>
                  </a:cubicBezTo>
                  <a:cubicBezTo>
                    <a:pt x="96" y="381"/>
                    <a:pt x="96" y="381"/>
                    <a:pt x="96" y="381"/>
                  </a:cubicBezTo>
                  <a:cubicBezTo>
                    <a:pt x="69" y="359"/>
                    <a:pt x="69" y="359"/>
                    <a:pt x="69" y="359"/>
                  </a:cubicBezTo>
                  <a:cubicBezTo>
                    <a:pt x="41" y="381"/>
                    <a:pt x="41" y="381"/>
                    <a:pt x="41" y="381"/>
                  </a:cubicBezTo>
                  <a:lnTo>
                    <a:pt x="27" y="38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59" name="Freeform 62"/>
            <p:cNvSpPr>
              <a:spLocks/>
            </p:cNvSpPr>
            <p:nvPr/>
          </p:nvSpPr>
          <p:spPr bwMode="auto">
            <a:xfrm>
              <a:off x="4040582" y="1788982"/>
              <a:ext cx="91559" cy="225593"/>
            </a:xfrm>
            <a:custGeom>
              <a:avLst/>
              <a:gdLst>
                <a:gd name="T0" fmla="*/ 15 w 97"/>
                <a:gd name="T1" fmla="*/ 239 h 239"/>
                <a:gd name="T2" fmla="*/ 0 w 97"/>
                <a:gd name="T3" fmla="*/ 239 h 239"/>
                <a:gd name="T4" fmla="*/ 0 w 97"/>
                <a:gd name="T5" fmla="*/ 88 h 239"/>
                <a:gd name="T6" fmla="*/ 0 w 97"/>
                <a:gd name="T7" fmla="*/ 85 h 239"/>
                <a:gd name="T8" fmla="*/ 3 w 97"/>
                <a:gd name="T9" fmla="*/ 83 h 239"/>
                <a:gd name="T10" fmla="*/ 86 w 97"/>
                <a:gd name="T11" fmla="*/ 0 h 239"/>
                <a:gd name="T12" fmla="*/ 97 w 97"/>
                <a:gd name="T13" fmla="*/ 10 h 239"/>
                <a:gd name="T14" fmla="*/ 15 w 97"/>
                <a:gd name="T15" fmla="*/ 93 h 239"/>
                <a:gd name="T16" fmla="*/ 15 w 97"/>
                <a:gd name="T17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239">
                  <a:moveTo>
                    <a:pt x="15" y="239"/>
                  </a:moveTo>
                  <a:lnTo>
                    <a:pt x="0" y="239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3" y="83"/>
                  </a:lnTo>
                  <a:lnTo>
                    <a:pt x="86" y="0"/>
                  </a:lnTo>
                  <a:lnTo>
                    <a:pt x="97" y="10"/>
                  </a:lnTo>
                  <a:lnTo>
                    <a:pt x="15" y="93"/>
                  </a:lnTo>
                  <a:lnTo>
                    <a:pt x="15" y="239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0" name="Freeform 63"/>
            <p:cNvSpPr>
              <a:spLocks/>
            </p:cNvSpPr>
            <p:nvPr/>
          </p:nvSpPr>
          <p:spPr bwMode="auto">
            <a:xfrm>
              <a:off x="3963182" y="1164116"/>
              <a:ext cx="504045" cy="446467"/>
            </a:xfrm>
            <a:custGeom>
              <a:avLst/>
              <a:gdLst>
                <a:gd name="T0" fmla="*/ 0 w 226"/>
                <a:gd name="T1" fmla="*/ 200 h 200"/>
                <a:gd name="T2" fmla="*/ 0 w 226"/>
                <a:gd name="T3" fmla="*/ 90 h 200"/>
                <a:gd name="T4" fmla="*/ 113 w 226"/>
                <a:gd name="T5" fmla="*/ 0 h 200"/>
                <a:gd name="T6" fmla="*/ 226 w 226"/>
                <a:gd name="T7" fmla="*/ 90 h 200"/>
                <a:gd name="T8" fmla="*/ 226 w 226"/>
                <a:gd name="T9" fmla="*/ 200 h 200"/>
                <a:gd name="T10" fmla="*/ 0 w 226"/>
                <a:gd name="T1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6" h="200">
                  <a:moveTo>
                    <a:pt x="0" y="20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50" y="0"/>
                    <a:pt x="113" y="0"/>
                  </a:cubicBezTo>
                  <a:cubicBezTo>
                    <a:pt x="175" y="0"/>
                    <a:pt x="226" y="40"/>
                    <a:pt x="226" y="90"/>
                  </a:cubicBezTo>
                  <a:cubicBezTo>
                    <a:pt x="226" y="200"/>
                    <a:pt x="226" y="200"/>
                    <a:pt x="226" y="200"/>
                  </a:cubicBezTo>
                  <a:lnTo>
                    <a:pt x="0" y="20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1" name="Freeform 64"/>
            <p:cNvSpPr>
              <a:spLocks/>
            </p:cNvSpPr>
            <p:nvPr/>
          </p:nvSpPr>
          <p:spPr bwMode="auto">
            <a:xfrm>
              <a:off x="3963182" y="1610584"/>
              <a:ext cx="330367" cy="191613"/>
            </a:xfrm>
            <a:custGeom>
              <a:avLst/>
              <a:gdLst>
                <a:gd name="T0" fmla="*/ 175 w 350"/>
                <a:gd name="T1" fmla="*/ 203 h 203"/>
                <a:gd name="T2" fmla="*/ 350 w 350"/>
                <a:gd name="T3" fmla="*/ 0 h 203"/>
                <a:gd name="T4" fmla="*/ 0 w 350"/>
                <a:gd name="T5" fmla="*/ 0 h 203"/>
                <a:gd name="T6" fmla="*/ 175 w 350"/>
                <a:gd name="T7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0" h="203">
                  <a:moveTo>
                    <a:pt x="175" y="203"/>
                  </a:moveTo>
                  <a:lnTo>
                    <a:pt x="350" y="0"/>
                  </a:lnTo>
                  <a:lnTo>
                    <a:pt x="0" y="0"/>
                  </a:lnTo>
                  <a:lnTo>
                    <a:pt x="175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2" name="Freeform 65"/>
            <p:cNvSpPr>
              <a:spLocks/>
            </p:cNvSpPr>
            <p:nvPr/>
          </p:nvSpPr>
          <p:spPr bwMode="auto">
            <a:xfrm>
              <a:off x="4027367" y="1608696"/>
              <a:ext cx="199164" cy="84951"/>
            </a:xfrm>
            <a:custGeom>
              <a:avLst/>
              <a:gdLst>
                <a:gd name="T0" fmla="*/ 5 w 211"/>
                <a:gd name="T1" fmla="*/ 90 h 90"/>
                <a:gd name="T2" fmla="*/ 107 w 211"/>
                <a:gd name="T3" fmla="*/ 9 h 90"/>
                <a:gd name="T4" fmla="*/ 206 w 211"/>
                <a:gd name="T5" fmla="*/ 90 h 90"/>
                <a:gd name="T6" fmla="*/ 211 w 211"/>
                <a:gd name="T7" fmla="*/ 82 h 90"/>
                <a:gd name="T8" fmla="*/ 109 w 211"/>
                <a:gd name="T9" fmla="*/ 2 h 90"/>
                <a:gd name="T10" fmla="*/ 107 w 211"/>
                <a:gd name="T11" fmla="*/ 0 h 90"/>
                <a:gd name="T12" fmla="*/ 104 w 211"/>
                <a:gd name="T13" fmla="*/ 2 h 90"/>
                <a:gd name="T14" fmla="*/ 0 w 211"/>
                <a:gd name="T15" fmla="*/ 85 h 90"/>
                <a:gd name="T16" fmla="*/ 5 w 211"/>
                <a:gd name="T1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90">
                  <a:moveTo>
                    <a:pt x="5" y="90"/>
                  </a:moveTo>
                  <a:lnTo>
                    <a:pt x="107" y="9"/>
                  </a:lnTo>
                  <a:lnTo>
                    <a:pt x="206" y="90"/>
                  </a:lnTo>
                  <a:lnTo>
                    <a:pt x="211" y="82"/>
                  </a:lnTo>
                  <a:lnTo>
                    <a:pt x="109" y="2"/>
                  </a:lnTo>
                  <a:lnTo>
                    <a:pt x="107" y="0"/>
                  </a:lnTo>
                  <a:lnTo>
                    <a:pt x="104" y="2"/>
                  </a:lnTo>
                  <a:lnTo>
                    <a:pt x="0" y="85"/>
                  </a:lnTo>
                  <a:lnTo>
                    <a:pt x="5" y="90"/>
                  </a:ln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3" name="Freeform 66"/>
            <p:cNvSpPr>
              <a:spLocks/>
            </p:cNvSpPr>
            <p:nvPr/>
          </p:nvSpPr>
          <p:spPr bwMode="auto">
            <a:xfrm>
              <a:off x="4094384" y="1617191"/>
              <a:ext cx="65129" cy="185005"/>
            </a:xfrm>
            <a:custGeom>
              <a:avLst/>
              <a:gdLst>
                <a:gd name="T0" fmla="*/ 36 w 69"/>
                <a:gd name="T1" fmla="*/ 0 h 196"/>
                <a:gd name="T2" fmla="*/ 3 w 69"/>
                <a:gd name="T3" fmla="*/ 26 h 196"/>
                <a:gd name="T4" fmla="*/ 21 w 69"/>
                <a:gd name="T5" fmla="*/ 45 h 196"/>
                <a:gd name="T6" fmla="*/ 0 w 69"/>
                <a:gd name="T7" fmla="*/ 156 h 196"/>
                <a:gd name="T8" fmla="*/ 36 w 69"/>
                <a:gd name="T9" fmla="*/ 196 h 196"/>
                <a:gd name="T10" fmla="*/ 69 w 69"/>
                <a:gd name="T11" fmla="*/ 156 h 196"/>
                <a:gd name="T12" fmla="*/ 50 w 69"/>
                <a:gd name="T13" fmla="*/ 45 h 196"/>
                <a:gd name="T14" fmla="*/ 66 w 69"/>
                <a:gd name="T15" fmla="*/ 26 h 196"/>
                <a:gd name="T16" fmla="*/ 36 w 69"/>
                <a:gd name="T1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96">
                  <a:moveTo>
                    <a:pt x="36" y="0"/>
                  </a:moveTo>
                  <a:lnTo>
                    <a:pt x="3" y="26"/>
                  </a:lnTo>
                  <a:lnTo>
                    <a:pt x="21" y="45"/>
                  </a:lnTo>
                  <a:lnTo>
                    <a:pt x="0" y="156"/>
                  </a:lnTo>
                  <a:lnTo>
                    <a:pt x="36" y="196"/>
                  </a:lnTo>
                  <a:lnTo>
                    <a:pt x="69" y="156"/>
                  </a:lnTo>
                  <a:lnTo>
                    <a:pt x="50" y="45"/>
                  </a:lnTo>
                  <a:lnTo>
                    <a:pt x="66" y="26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4" name="Freeform 67"/>
            <p:cNvSpPr>
              <a:spLocks/>
            </p:cNvSpPr>
            <p:nvPr/>
          </p:nvSpPr>
          <p:spPr bwMode="auto">
            <a:xfrm>
              <a:off x="4393602" y="1916409"/>
              <a:ext cx="167071" cy="122708"/>
            </a:xfrm>
            <a:custGeom>
              <a:avLst/>
              <a:gdLst>
                <a:gd name="T0" fmla="*/ 65 w 75"/>
                <a:gd name="T1" fmla="*/ 0 h 55"/>
                <a:gd name="T2" fmla="*/ 10 w 75"/>
                <a:gd name="T3" fmla="*/ 0 h 55"/>
                <a:gd name="T4" fmla="*/ 0 w 75"/>
                <a:gd name="T5" fmla="*/ 10 h 55"/>
                <a:gd name="T6" fmla="*/ 0 w 75"/>
                <a:gd name="T7" fmla="*/ 45 h 55"/>
                <a:gd name="T8" fmla="*/ 10 w 75"/>
                <a:gd name="T9" fmla="*/ 55 h 55"/>
                <a:gd name="T10" fmla="*/ 65 w 75"/>
                <a:gd name="T11" fmla="*/ 55 h 55"/>
                <a:gd name="T12" fmla="*/ 75 w 75"/>
                <a:gd name="T13" fmla="*/ 45 h 55"/>
                <a:gd name="T14" fmla="*/ 75 w 75"/>
                <a:gd name="T15" fmla="*/ 10 h 55"/>
                <a:gd name="T16" fmla="*/ 65 w 7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55">
                  <a:moveTo>
                    <a:pt x="6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1"/>
                    <a:pt x="4" y="55"/>
                    <a:pt x="10" y="55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70" y="55"/>
                    <a:pt x="75" y="51"/>
                    <a:pt x="75" y="4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4"/>
                    <a:pt x="70" y="0"/>
                    <a:pt x="65" y="0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5" name="Freeform 68"/>
            <p:cNvSpPr>
              <a:spLocks/>
            </p:cNvSpPr>
            <p:nvPr/>
          </p:nvSpPr>
          <p:spPr bwMode="auto">
            <a:xfrm>
              <a:off x="4467227" y="1610584"/>
              <a:ext cx="71737" cy="256742"/>
            </a:xfrm>
            <a:custGeom>
              <a:avLst/>
              <a:gdLst>
                <a:gd name="T0" fmla="*/ 6 w 32"/>
                <a:gd name="T1" fmla="*/ 0 h 115"/>
                <a:gd name="T2" fmla="*/ 0 w 32"/>
                <a:gd name="T3" fmla="*/ 0 h 115"/>
                <a:gd name="T4" fmla="*/ 0 w 32"/>
                <a:gd name="T5" fmla="*/ 115 h 115"/>
                <a:gd name="T6" fmla="*/ 32 w 32"/>
                <a:gd name="T7" fmla="*/ 115 h 115"/>
                <a:gd name="T8" fmla="*/ 32 w 32"/>
                <a:gd name="T9" fmla="*/ 25 h 115"/>
                <a:gd name="T10" fmla="*/ 6 w 32"/>
                <a:gd name="T1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15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2" y="115"/>
                    <a:pt x="32" y="115"/>
                    <a:pt x="32" y="11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11"/>
                    <a:pt x="20" y="0"/>
                    <a:pt x="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6" name="Freeform 69"/>
            <p:cNvSpPr>
              <a:spLocks/>
            </p:cNvSpPr>
            <p:nvPr/>
          </p:nvSpPr>
          <p:spPr bwMode="auto">
            <a:xfrm>
              <a:off x="4467227" y="1867326"/>
              <a:ext cx="51915" cy="71737"/>
            </a:xfrm>
            <a:custGeom>
              <a:avLst/>
              <a:gdLst>
                <a:gd name="T0" fmla="*/ 4 w 23"/>
                <a:gd name="T1" fmla="*/ 32 h 32"/>
                <a:gd name="T2" fmla="*/ 0 w 23"/>
                <a:gd name="T3" fmla="*/ 32 h 32"/>
                <a:gd name="T4" fmla="*/ 0 w 23"/>
                <a:gd name="T5" fmla="*/ 0 h 32"/>
                <a:gd name="T6" fmla="*/ 23 w 23"/>
                <a:gd name="T7" fmla="*/ 0 h 32"/>
                <a:gd name="T8" fmla="*/ 23 w 23"/>
                <a:gd name="T9" fmla="*/ 13 h 32"/>
                <a:gd name="T10" fmla="*/ 4 w 23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32">
                  <a:moveTo>
                    <a:pt x="4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23"/>
                    <a:pt x="14" y="32"/>
                    <a:pt x="4" y="32"/>
                  </a:cubicBez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7" name="Freeform 70"/>
            <p:cNvSpPr>
              <a:spLocks noEditPoints="1"/>
            </p:cNvSpPr>
            <p:nvPr/>
          </p:nvSpPr>
          <p:spPr bwMode="auto">
            <a:xfrm>
              <a:off x="4434190" y="1880540"/>
              <a:ext cx="84951" cy="35868"/>
            </a:xfrm>
            <a:custGeom>
              <a:avLst/>
              <a:gdLst>
                <a:gd name="T0" fmla="*/ 38 w 38"/>
                <a:gd name="T1" fmla="*/ 16 h 16"/>
                <a:gd name="T2" fmla="*/ 38 w 38"/>
                <a:gd name="T3" fmla="*/ 8 h 16"/>
                <a:gd name="T4" fmla="*/ 30 w 38"/>
                <a:gd name="T5" fmla="*/ 0 h 16"/>
                <a:gd name="T6" fmla="*/ 22 w 38"/>
                <a:gd name="T7" fmla="*/ 0 h 16"/>
                <a:gd name="T8" fmla="*/ 22 w 38"/>
                <a:gd name="T9" fmla="*/ 8 h 16"/>
                <a:gd name="T10" fmla="*/ 30 w 38"/>
                <a:gd name="T11" fmla="*/ 8 h 16"/>
                <a:gd name="T12" fmla="*/ 31 w 38"/>
                <a:gd name="T13" fmla="*/ 8 h 16"/>
                <a:gd name="T14" fmla="*/ 31 w 38"/>
                <a:gd name="T15" fmla="*/ 16 h 16"/>
                <a:gd name="T16" fmla="*/ 38 w 38"/>
                <a:gd name="T17" fmla="*/ 16 h 16"/>
                <a:gd name="T18" fmla="*/ 15 w 38"/>
                <a:gd name="T19" fmla="*/ 0 h 16"/>
                <a:gd name="T20" fmla="*/ 8 w 38"/>
                <a:gd name="T21" fmla="*/ 0 h 16"/>
                <a:gd name="T22" fmla="*/ 0 w 38"/>
                <a:gd name="T23" fmla="*/ 8 h 16"/>
                <a:gd name="T24" fmla="*/ 0 w 38"/>
                <a:gd name="T25" fmla="*/ 16 h 16"/>
                <a:gd name="T26" fmla="*/ 8 w 38"/>
                <a:gd name="T27" fmla="*/ 16 h 16"/>
                <a:gd name="T28" fmla="*/ 8 w 38"/>
                <a:gd name="T29" fmla="*/ 8 h 16"/>
                <a:gd name="T30" fmla="*/ 8 w 38"/>
                <a:gd name="T31" fmla="*/ 8 h 16"/>
                <a:gd name="T32" fmla="*/ 15 w 38"/>
                <a:gd name="T33" fmla="*/ 8 h 16"/>
                <a:gd name="T34" fmla="*/ 15 w 38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16">
                  <a:moveTo>
                    <a:pt x="38" y="16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8" y="4"/>
                    <a:pt x="35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8" y="16"/>
                    <a:pt x="38" y="16"/>
                    <a:pt x="38" y="16"/>
                  </a:cubicBezTo>
                  <a:close/>
                  <a:moveTo>
                    <a:pt x="1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5" y="8"/>
                    <a:pt x="15" y="8"/>
                    <a:pt x="15" y="8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95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8" name="Rectangle 71"/>
            <p:cNvSpPr>
              <a:spLocks noChangeArrowheads="1"/>
            </p:cNvSpPr>
            <p:nvPr/>
          </p:nvSpPr>
          <p:spPr bwMode="auto">
            <a:xfrm>
              <a:off x="4467227" y="1829570"/>
              <a:ext cx="71737" cy="377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69" name="Freeform 72"/>
            <p:cNvSpPr>
              <a:spLocks/>
            </p:cNvSpPr>
            <p:nvPr/>
          </p:nvSpPr>
          <p:spPr bwMode="auto">
            <a:xfrm>
              <a:off x="4393602" y="1916409"/>
              <a:ext cx="44364" cy="122708"/>
            </a:xfrm>
            <a:custGeom>
              <a:avLst/>
              <a:gdLst>
                <a:gd name="T0" fmla="*/ 10 w 20"/>
                <a:gd name="T1" fmla="*/ 10 h 55"/>
                <a:gd name="T2" fmla="*/ 10 w 20"/>
                <a:gd name="T3" fmla="*/ 45 h 55"/>
                <a:gd name="T4" fmla="*/ 20 w 20"/>
                <a:gd name="T5" fmla="*/ 55 h 55"/>
                <a:gd name="T6" fmla="*/ 10 w 20"/>
                <a:gd name="T7" fmla="*/ 55 h 55"/>
                <a:gd name="T8" fmla="*/ 0 w 20"/>
                <a:gd name="T9" fmla="*/ 45 h 55"/>
                <a:gd name="T10" fmla="*/ 0 w 20"/>
                <a:gd name="T11" fmla="*/ 10 h 55"/>
                <a:gd name="T12" fmla="*/ 10 w 20"/>
                <a:gd name="T13" fmla="*/ 0 h 55"/>
                <a:gd name="T14" fmla="*/ 18 w 20"/>
                <a:gd name="T15" fmla="*/ 0 h 55"/>
                <a:gd name="T16" fmla="*/ 19 w 20"/>
                <a:gd name="T17" fmla="*/ 0 h 55"/>
                <a:gd name="T18" fmla="*/ 19 w 20"/>
                <a:gd name="T19" fmla="*/ 0 h 55"/>
                <a:gd name="T20" fmla="*/ 10 w 20"/>
                <a:gd name="T21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55">
                  <a:moveTo>
                    <a:pt x="10" y="10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10" y="51"/>
                    <a:pt x="15" y="55"/>
                    <a:pt x="20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4" y="55"/>
                    <a:pt x="0" y="51"/>
                    <a:pt x="0" y="4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4" y="0"/>
                    <a:pt x="10" y="5"/>
                    <a:pt x="10" y="10"/>
                  </a:cubicBezTo>
                  <a:close/>
                </a:path>
              </a:pathLst>
            </a:custGeom>
            <a:solidFill>
              <a:srgbClr val="7226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0" name="Rectangle 73"/>
            <p:cNvSpPr>
              <a:spLocks noChangeArrowheads="1"/>
            </p:cNvSpPr>
            <p:nvPr/>
          </p:nvSpPr>
          <p:spPr bwMode="auto">
            <a:xfrm>
              <a:off x="3764018" y="1780487"/>
              <a:ext cx="58522" cy="783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1" name="Freeform 74"/>
            <p:cNvSpPr>
              <a:spLocks/>
            </p:cNvSpPr>
            <p:nvPr/>
          </p:nvSpPr>
          <p:spPr bwMode="auto">
            <a:xfrm>
              <a:off x="3933921" y="1610584"/>
              <a:ext cx="29261" cy="234088"/>
            </a:xfrm>
            <a:custGeom>
              <a:avLst/>
              <a:gdLst>
                <a:gd name="T0" fmla="*/ 0 w 13"/>
                <a:gd name="T1" fmla="*/ 26 h 105"/>
                <a:gd name="T2" fmla="*/ 0 w 13"/>
                <a:gd name="T3" fmla="*/ 105 h 105"/>
                <a:gd name="T4" fmla="*/ 3 w 13"/>
                <a:gd name="T5" fmla="*/ 101 h 105"/>
                <a:gd name="T6" fmla="*/ 13 w 13"/>
                <a:gd name="T7" fmla="*/ 81 h 105"/>
                <a:gd name="T8" fmla="*/ 13 w 13"/>
                <a:gd name="T9" fmla="*/ 0 h 105"/>
                <a:gd name="T10" fmla="*/ 0 w 13"/>
                <a:gd name="T11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5">
                  <a:moveTo>
                    <a:pt x="0" y="26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1" y="104"/>
                    <a:pt x="2" y="102"/>
                    <a:pt x="3" y="10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2" name="Freeform 75"/>
            <p:cNvSpPr>
              <a:spLocks/>
            </p:cNvSpPr>
            <p:nvPr/>
          </p:nvSpPr>
          <p:spPr bwMode="auto">
            <a:xfrm>
              <a:off x="3713047" y="1757833"/>
              <a:ext cx="53803" cy="35868"/>
            </a:xfrm>
            <a:custGeom>
              <a:avLst/>
              <a:gdLst>
                <a:gd name="T0" fmla="*/ 13 w 24"/>
                <a:gd name="T1" fmla="*/ 0 h 16"/>
                <a:gd name="T2" fmla="*/ 2 w 24"/>
                <a:gd name="T3" fmla="*/ 10 h 16"/>
                <a:gd name="T4" fmla="*/ 9 w 24"/>
                <a:gd name="T5" fmla="*/ 14 h 16"/>
                <a:gd name="T6" fmla="*/ 24 w 24"/>
                <a:gd name="T7" fmla="*/ 7 h 16"/>
                <a:gd name="T8" fmla="*/ 13 w 2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13" y="0"/>
                  </a:moveTo>
                  <a:cubicBezTo>
                    <a:pt x="13" y="0"/>
                    <a:pt x="4" y="6"/>
                    <a:pt x="2" y="10"/>
                  </a:cubicBezTo>
                  <a:cubicBezTo>
                    <a:pt x="0" y="13"/>
                    <a:pt x="3" y="16"/>
                    <a:pt x="9" y="14"/>
                  </a:cubicBezTo>
                  <a:cubicBezTo>
                    <a:pt x="15" y="13"/>
                    <a:pt x="24" y="7"/>
                    <a:pt x="24" y="7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3" name="Freeform 76"/>
            <p:cNvSpPr>
              <a:spLocks/>
            </p:cNvSpPr>
            <p:nvPr/>
          </p:nvSpPr>
          <p:spPr bwMode="auto">
            <a:xfrm>
              <a:off x="3960350" y="1112202"/>
              <a:ext cx="536138" cy="504989"/>
            </a:xfrm>
            <a:custGeom>
              <a:avLst/>
              <a:gdLst>
                <a:gd name="T0" fmla="*/ 227 w 240"/>
                <a:gd name="T1" fmla="*/ 126 h 226"/>
                <a:gd name="T2" fmla="*/ 227 w 240"/>
                <a:gd name="T3" fmla="*/ 226 h 226"/>
                <a:gd name="T4" fmla="*/ 186 w 240"/>
                <a:gd name="T5" fmla="*/ 189 h 226"/>
                <a:gd name="T6" fmla="*/ 186 w 240"/>
                <a:gd name="T7" fmla="*/ 181 h 226"/>
                <a:gd name="T8" fmla="*/ 211 w 240"/>
                <a:gd name="T9" fmla="*/ 155 h 226"/>
                <a:gd name="T10" fmla="*/ 211 w 240"/>
                <a:gd name="T11" fmla="*/ 142 h 226"/>
                <a:gd name="T12" fmla="*/ 190 w 240"/>
                <a:gd name="T13" fmla="*/ 122 h 226"/>
                <a:gd name="T14" fmla="*/ 170 w 240"/>
                <a:gd name="T15" fmla="*/ 142 h 226"/>
                <a:gd name="T16" fmla="*/ 170 w 240"/>
                <a:gd name="T17" fmla="*/ 164 h 226"/>
                <a:gd name="T18" fmla="*/ 157 w 240"/>
                <a:gd name="T19" fmla="*/ 149 h 226"/>
                <a:gd name="T20" fmla="*/ 157 w 240"/>
                <a:gd name="T21" fmla="*/ 80 h 226"/>
                <a:gd name="T22" fmla="*/ 128 w 240"/>
                <a:gd name="T23" fmla="*/ 80 h 226"/>
                <a:gd name="T24" fmla="*/ 101 w 240"/>
                <a:gd name="T25" fmla="*/ 80 h 226"/>
                <a:gd name="T26" fmla="*/ 74 w 240"/>
                <a:gd name="T27" fmla="*/ 80 h 226"/>
                <a:gd name="T28" fmla="*/ 38 w 240"/>
                <a:gd name="T29" fmla="*/ 80 h 226"/>
                <a:gd name="T30" fmla="*/ 8 w 240"/>
                <a:gd name="T31" fmla="*/ 80 h 226"/>
                <a:gd name="T32" fmla="*/ 8 w 240"/>
                <a:gd name="T33" fmla="*/ 80 h 226"/>
                <a:gd name="T34" fmla="*/ 0 w 240"/>
                <a:gd name="T35" fmla="*/ 63 h 226"/>
                <a:gd name="T36" fmla="*/ 22 w 240"/>
                <a:gd name="T37" fmla="*/ 40 h 226"/>
                <a:gd name="T38" fmla="*/ 45 w 240"/>
                <a:gd name="T39" fmla="*/ 18 h 226"/>
                <a:gd name="T40" fmla="*/ 57 w 240"/>
                <a:gd name="T41" fmla="*/ 22 h 226"/>
                <a:gd name="T42" fmla="*/ 80 w 240"/>
                <a:gd name="T43" fmla="*/ 3 h 226"/>
                <a:gd name="T44" fmla="*/ 100 w 240"/>
                <a:gd name="T45" fmla="*/ 14 h 226"/>
                <a:gd name="T46" fmla="*/ 121 w 240"/>
                <a:gd name="T47" fmla="*/ 0 h 226"/>
                <a:gd name="T48" fmla="*/ 143 w 240"/>
                <a:gd name="T49" fmla="*/ 17 h 226"/>
                <a:gd name="T50" fmla="*/ 162 w 240"/>
                <a:gd name="T51" fmla="*/ 8 h 226"/>
                <a:gd name="T52" fmla="*/ 185 w 240"/>
                <a:gd name="T53" fmla="*/ 30 h 226"/>
                <a:gd name="T54" fmla="*/ 195 w 240"/>
                <a:gd name="T55" fmla="*/ 28 h 226"/>
                <a:gd name="T56" fmla="*/ 218 w 240"/>
                <a:gd name="T57" fmla="*/ 51 h 226"/>
                <a:gd name="T58" fmla="*/ 218 w 240"/>
                <a:gd name="T59" fmla="*/ 55 h 226"/>
                <a:gd name="T60" fmla="*/ 240 w 240"/>
                <a:gd name="T61" fmla="*/ 78 h 226"/>
                <a:gd name="T62" fmla="*/ 232 w 240"/>
                <a:gd name="T63" fmla="*/ 96 h 226"/>
                <a:gd name="T64" fmla="*/ 238 w 240"/>
                <a:gd name="T65" fmla="*/ 109 h 226"/>
                <a:gd name="T66" fmla="*/ 227 w 240"/>
                <a:gd name="T67" fmla="*/ 1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0" h="226">
                  <a:moveTo>
                    <a:pt x="227" y="126"/>
                  </a:moveTo>
                  <a:cubicBezTo>
                    <a:pt x="227" y="226"/>
                    <a:pt x="227" y="226"/>
                    <a:pt x="227" y="226"/>
                  </a:cubicBezTo>
                  <a:cubicBezTo>
                    <a:pt x="191" y="214"/>
                    <a:pt x="186" y="189"/>
                    <a:pt x="186" y="189"/>
                  </a:cubicBezTo>
                  <a:cubicBezTo>
                    <a:pt x="186" y="181"/>
                    <a:pt x="186" y="181"/>
                    <a:pt x="186" y="181"/>
                  </a:cubicBezTo>
                  <a:cubicBezTo>
                    <a:pt x="199" y="180"/>
                    <a:pt x="211" y="168"/>
                    <a:pt x="211" y="155"/>
                  </a:cubicBezTo>
                  <a:cubicBezTo>
                    <a:pt x="211" y="151"/>
                    <a:pt x="211" y="146"/>
                    <a:pt x="211" y="142"/>
                  </a:cubicBezTo>
                  <a:cubicBezTo>
                    <a:pt x="211" y="131"/>
                    <a:pt x="202" y="122"/>
                    <a:pt x="190" y="122"/>
                  </a:cubicBezTo>
                  <a:cubicBezTo>
                    <a:pt x="179" y="122"/>
                    <a:pt x="170" y="131"/>
                    <a:pt x="170" y="142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80"/>
                    <a:pt x="157" y="80"/>
                    <a:pt x="157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3" y="76"/>
                    <a:pt x="0" y="70"/>
                    <a:pt x="0" y="63"/>
                  </a:cubicBezTo>
                  <a:cubicBezTo>
                    <a:pt x="0" y="50"/>
                    <a:pt x="10" y="40"/>
                    <a:pt x="22" y="40"/>
                  </a:cubicBezTo>
                  <a:cubicBezTo>
                    <a:pt x="23" y="28"/>
                    <a:pt x="33" y="18"/>
                    <a:pt x="45" y="18"/>
                  </a:cubicBezTo>
                  <a:cubicBezTo>
                    <a:pt x="50" y="18"/>
                    <a:pt x="54" y="19"/>
                    <a:pt x="57" y="22"/>
                  </a:cubicBezTo>
                  <a:cubicBezTo>
                    <a:pt x="59" y="11"/>
                    <a:pt x="69" y="3"/>
                    <a:pt x="80" y="3"/>
                  </a:cubicBezTo>
                  <a:cubicBezTo>
                    <a:pt x="88" y="3"/>
                    <a:pt x="96" y="8"/>
                    <a:pt x="100" y="14"/>
                  </a:cubicBezTo>
                  <a:cubicBezTo>
                    <a:pt x="103" y="6"/>
                    <a:pt x="111" y="0"/>
                    <a:pt x="121" y="0"/>
                  </a:cubicBezTo>
                  <a:cubicBezTo>
                    <a:pt x="132" y="0"/>
                    <a:pt x="141" y="7"/>
                    <a:pt x="143" y="17"/>
                  </a:cubicBezTo>
                  <a:cubicBezTo>
                    <a:pt x="148" y="12"/>
                    <a:pt x="154" y="8"/>
                    <a:pt x="162" y="8"/>
                  </a:cubicBezTo>
                  <a:cubicBezTo>
                    <a:pt x="174" y="8"/>
                    <a:pt x="184" y="18"/>
                    <a:pt x="185" y="30"/>
                  </a:cubicBezTo>
                  <a:cubicBezTo>
                    <a:pt x="188" y="29"/>
                    <a:pt x="191" y="28"/>
                    <a:pt x="195" y="28"/>
                  </a:cubicBezTo>
                  <a:cubicBezTo>
                    <a:pt x="208" y="28"/>
                    <a:pt x="218" y="38"/>
                    <a:pt x="218" y="51"/>
                  </a:cubicBezTo>
                  <a:cubicBezTo>
                    <a:pt x="218" y="52"/>
                    <a:pt x="218" y="54"/>
                    <a:pt x="218" y="55"/>
                  </a:cubicBezTo>
                  <a:cubicBezTo>
                    <a:pt x="230" y="55"/>
                    <a:pt x="240" y="65"/>
                    <a:pt x="240" y="78"/>
                  </a:cubicBezTo>
                  <a:cubicBezTo>
                    <a:pt x="240" y="85"/>
                    <a:pt x="237" y="92"/>
                    <a:pt x="232" y="96"/>
                  </a:cubicBezTo>
                  <a:cubicBezTo>
                    <a:pt x="236" y="99"/>
                    <a:pt x="238" y="104"/>
                    <a:pt x="238" y="109"/>
                  </a:cubicBezTo>
                  <a:cubicBezTo>
                    <a:pt x="238" y="117"/>
                    <a:pt x="233" y="123"/>
                    <a:pt x="227" y="126"/>
                  </a:cubicBez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4" name="Freeform 77"/>
            <p:cNvSpPr>
              <a:spLocks/>
            </p:cNvSpPr>
            <p:nvPr/>
          </p:nvSpPr>
          <p:spPr bwMode="auto">
            <a:xfrm>
              <a:off x="3963182" y="1347234"/>
              <a:ext cx="82120" cy="263350"/>
            </a:xfrm>
            <a:custGeom>
              <a:avLst/>
              <a:gdLst>
                <a:gd name="T0" fmla="*/ 36 w 37"/>
                <a:gd name="T1" fmla="*/ 18 h 118"/>
                <a:gd name="T2" fmla="*/ 18 w 37"/>
                <a:gd name="T3" fmla="*/ 0 h 118"/>
                <a:gd name="T4" fmla="*/ 0 w 37"/>
                <a:gd name="T5" fmla="*/ 19 h 118"/>
                <a:gd name="T6" fmla="*/ 0 w 37"/>
                <a:gd name="T7" fmla="*/ 118 h 118"/>
                <a:gd name="T8" fmla="*/ 30 w 37"/>
                <a:gd name="T9" fmla="*/ 118 h 118"/>
                <a:gd name="T10" fmla="*/ 37 w 37"/>
                <a:gd name="T11" fmla="*/ 118 h 118"/>
                <a:gd name="T12" fmla="*/ 37 w 37"/>
                <a:gd name="T13" fmla="*/ 73 h 118"/>
                <a:gd name="T14" fmla="*/ 36 w 37"/>
                <a:gd name="T15" fmla="*/ 73 h 118"/>
                <a:gd name="T16" fmla="*/ 18 w 37"/>
                <a:gd name="T17" fmla="*/ 67 h 118"/>
                <a:gd name="T18" fmla="*/ 12 w 37"/>
                <a:gd name="T19" fmla="*/ 56 h 118"/>
                <a:gd name="T20" fmla="*/ 36 w 37"/>
                <a:gd name="T21" fmla="*/ 34 h 118"/>
                <a:gd name="T22" fmla="*/ 36 w 37"/>
                <a:gd name="T23" fmla="*/ 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118">
                  <a:moveTo>
                    <a:pt x="36" y="18"/>
                  </a:moveTo>
                  <a:cubicBezTo>
                    <a:pt x="36" y="8"/>
                    <a:pt x="2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7" y="63"/>
                    <a:pt x="12" y="56"/>
                    <a:pt x="12" y="56"/>
                  </a:cubicBezTo>
                  <a:cubicBezTo>
                    <a:pt x="20" y="44"/>
                    <a:pt x="36" y="34"/>
                    <a:pt x="36" y="34"/>
                  </a:cubicBezTo>
                  <a:lnTo>
                    <a:pt x="36" y="18"/>
                  </a:lnTo>
                  <a:close/>
                </a:path>
              </a:pathLst>
            </a:custGeom>
            <a:solidFill>
              <a:srgbClr val="A865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5" name="Oval 78"/>
            <p:cNvSpPr>
              <a:spLocks noChangeArrowheads="1"/>
            </p:cNvSpPr>
            <p:nvPr/>
          </p:nvSpPr>
          <p:spPr bwMode="auto">
            <a:xfrm>
              <a:off x="3987723" y="1378383"/>
              <a:ext cx="31149" cy="53803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6" name="Oval 79"/>
            <p:cNvSpPr>
              <a:spLocks noChangeArrowheads="1"/>
            </p:cNvSpPr>
            <p:nvPr/>
          </p:nvSpPr>
          <p:spPr bwMode="auto">
            <a:xfrm>
              <a:off x="4139692" y="1378383"/>
              <a:ext cx="33037" cy="53803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7" name="Freeform 80"/>
            <p:cNvSpPr>
              <a:spLocks/>
            </p:cNvSpPr>
            <p:nvPr/>
          </p:nvSpPr>
          <p:spPr bwMode="auto">
            <a:xfrm>
              <a:off x="3981116" y="1532239"/>
              <a:ext cx="126483" cy="55690"/>
            </a:xfrm>
            <a:custGeom>
              <a:avLst/>
              <a:gdLst>
                <a:gd name="T0" fmla="*/ 57 w 57"/>
                <a:gd name="T1" fmla="*/ 7 h 25"/>
                <a:gd name="T2" fmla="*/ 29 w 57"/>
                <a:gd name="T3" fmla="*/ 25 h 25"/>
                <a:gd name="T4" fmla="*/ 0 w 57"/>
                <a:gd name="T5" fmla="*/ 7 h 25"/>
                <a:gd name="T6" fmla="*/ 0 w 57"/>
                <a:gd name="T7" fmla="*/ 0 h 25"/>
                <a:gd name="T8" fmla="*/ 57 w 57"/>
                <a:gd name="T9" fmla="*/ 0 h 25"/>
                <a:gd name="T10" fmla="*/ 57 w 57"/>
                <a:gd name="T11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25">
                  <a:moveTo>
                    <a:pt x="57" y="7"/>
                  </a:moveTo>
                  <a:cubicBezTo>
                    <a:pt x="57" y="17"/>
                    <a:pt x="44" y="25"/>
                    <a:pt x="29" y="25"/>
                  </a:cubicBezTo>
                  <a:cubicBezTo>
                    <a:pt x="13" y="25"/>
                    <a:pt x="0" y="1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57" y="7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8" name="Freeform 81"/>
            <p:cNvSpPr>
              <a:spLocks/>
            </p:cNvSpPr>
            <p:nvPr/>
          </p:nvSpPr>
          <p:spPr bwMode="auto">
            <a:xfrm>
              <a:off x="3999050" y="1559613"/>
              <a:ext cx="90615" cy="28317"/>
            </a:xfrm>
            <a:custGeom>
              <a:avLst/>
              <a:gdLst>
                <a:gd name="T0" fmla="*/ 41 w 41"/>
                <a:gd name="T1" fmla="*/ 8 h 13"/>
                <a:gd name="T2" fmla="*/ 21 w 41"/>
                <a:gd name="T3" fmla="*/ 13 h 13"/>
                <a:gd name="T4" fmla="*/ 0 w 41"/>
                <a:gd name="T5" fmla="*/ 8 h 13"/>
                <a:gd name="T6" fmla="*/ 21 w 41"/>
                <a:gd name="T7" fmla="*/ 0 h 13"/>
                <a:gd name="T8" fmla="*/ 41 w 41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3">
                  <a:moveTo>
                    <a:pt x="41" y="8"/>
                  </a:moveTo>
                  <a:cubicBezTo>
                    <a:pt x="36" y="11"/>
                    <a:pt x="29" y="13"/>
                    <a:pt x="21" y="13"/>
                  </a:cubicBezTo>
                  <a:cubicBezTo>
                    <a:pt x="12" y="13"/>
                    <a:pt x="5" y="11"/>
                    <a:pt x="0" y="8"/>
                  </a:cubicBezTo>
                  <a:cubicBezTo>
                    <a:pt x="4" y="3"/>
                    <a:pt x="12" y="0"/>
                    <a:pt x="21" y="0"/>
                  </a:cubicBezTo>
                  <a:cubicBezTo>
                    <a:pt x="29" y="0"/>
                    <a:pt x="37" y="3"/>
                    <a:pt x="41" y="8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79" name="Rectangle 82"/>
            <p:cNvSpPr>
              <a:spLocks noChangeArrowheads="1"/>
            </p:cNvSpPr>
            <p:nvPr/>
          </p:nvSpPr>
          <p:spPr bwMode="auto">
            <a:xfrm>
              <a:off x="3994330" y="1532239"/>
              <a:ext cx="100054" cy="179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80" name="Freeform 83"/>
            <p:cNvSpPr>
              <a:spLocks noEditPoints="1"/>
            </p:cNvSpPr>
            <p:nvPr/>
          </p:nvSpPr>
          <p:spPr bwMode="auto">
            <a:xfrm>
              <a:off x="4223699" y="1733291"/>
              <a:ext cx="136866" cy="140642"/>
            </a:xfrm>
            <a:custGeom>
              <a:avLst/>
              <a:gdLst>
                <a:gd name="T0" fmla="*/ 7 w 145"/>
                <a:gd name="T1" fmla="*/ 0 h 149"/>
                <a:gd name="T2" fmla="*/ 74 w 145"/>
                <a:gd name="T3" fmla="*/ 0 h 149"/>
                <a:gd name="T4" fmla="*/ 138 w 145"/>
                <a:gd name="T5" fmla="*/ 0 h 149"/>
                <a:gd name="T6" fmla="*/ 145 w 145"/>
                <a:gd name="T7" fmla="*/ 0 h 149"/>
                <a:gd name="T8" fmla="*/ 145 w 145"/>
                <a:gd name="T9" fmla="*/ 7 h 149"/>
                <a:gd name="T10" fmla="*/ 145 w 145"/>
                <a:gd name="T11" fmla="*/ 109 h 149"/>
                <a:gd name="T12" fmla="*/ 145 w 145"/>
                <a:gd name="T13" fmla="*/ 111 h 149"/>
                <a:gd name="T14" fmla="*/ 142 w 145"/>
                <a:gd name="T15" fmla="*/ 114 h 149"/>
                <a:gd name="T16" fmla="*/ 76 w 145"/>
                <a:gd name="T17" fmla="*/ 147 h 149"/>
                <a:gd name="T18" fmla="*/ 74 w 145"/>
                <a:gd name="T19" fmla="*/ 149 h 149"/>
                <a:gd name="T20" fmla="*/ 69 w 145"/>
                <a:gd name="T21" fmla="*/ 147 h 149"/>
                <a:gd name="T22" fmla="*/ 5 w 145"/>
                <a:gd name="T23" fmla="*/ 114 h 149"/>
                <a:gd name="T24" fmla="*/ 0 w 145"/>
                <a:gd name="T25" fmla="*/ 111 h 149"/>
                <a:gd name="T26" fmla="*/ 0 w 145"/>
                <a:gd name="T27" fmla="*/ 109 h 149"/>
                <a:gd name="T28" fmla="*/ 0 w 145"/>
                <a:gd name="T29" fmla="*/ 7 h 149"/>
                <a:gd name="T30" fmla="*/ 0 w 145"/>
                <a:gd name="T31" fmla="*/ 0 h 149"/>
                <a:gd name="T32" fmla="*/ 7 w 145"/>
                <a:gd name="T33" fmla="*/ 0 h 149"/>
                <a:gd name="T34" fmla="*/ 7 w 145"/>
                <a:gd name="T35" fmla="*/ 0 h 149"/>
                <a:gd name="T36" fmla="*/ 74 w 145"/>
                <a:gd name="T37" fmla="*/ 12 h 149"/>
                <a:gd name="T38" fmla="*/ 15 w 145"/>
                <a:gd name="T39" fmla="*/ 12 h 149"/>
                <a:gd name="T40" fmla="*/ 15 w 145"/>
                <a:gd name="T41" fmla="*/ 104 h 149"/>
                <a:gd name="T42" fmla="*/ 74 w 145"/>
                <a:gd name="T43" fmla="*/ 135 h 149"/>
                <a:gd name="T44" fmla="*/ 130 w 145"/>
                <a:gd name="T45" fmla="*/ 104 h 149"/>
                <a:gd name="T46" fmla="*/ 130 w 145"/>
                <a:gd name="T47" fmla="*/ 12 h 149"/>
                <a:gd name="T48" fmla="*/ 74 w 145"/>
                <a:gd name="T49" fmla="*/ 1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149">
                  <a:moveTo>
                    <a:pt x="7" y="0"/>
                  </a:moveTo>
                  <a:lnTo>
                    <a:pt x="74" y="0"/>
                  </a:lnTo>
                  <a:lnTo>
                    <a:pt x="138" y="0"/>
                  </a:lnTo>
                  <a:lnTo>
                    <a:pt x="145" y="0"/>
                  </a:lnTo>
                  <a:lnTo>
                    <a:pt x="145" y="7"/>
                  </a:lnTo>
                  <a:lnTo>
                    <a:pt x="145" y="109"/>
                  </a:lnTo>
                  <a:lnTo>
                    <a:pt x="145" y="111"/>
                  </a:lnTo>
                  <a:lnTo>
                    <a:pt x="142" y="114"/>
                  </a:lnTo>
                  <a:lnTo>
                    <a:pt x="76" y="147"/>
                  </a:lnTo>
                  <a:lnTo>
                    <a:pt x="74" y="149"/>
                  </a:lnTo>
                  <a:lnTo>
                    <a:pt x="69" y="147"/>
                  </a:lnTo>
                  <a:lnTo>
                    <a:pt x="5" y="114"/>
                  </a:lnTo>
                  <a:lnTo>
                    <a:pt x="0" y="111"/>
                  </a:lnTo>
                  <a:lnTo>
                    <a:pt x="0" y="109"/>
                  </a:lnTo>
                  <a:lnTo>
                    <a:pt x="0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74" y="12"/>
                  </a:moveTo>
                  <a:lnTo>
                    <a:pt x="15" y="12"/>
                  </a:lnTo>
                  <a:lnTo>
                    <a:pt x="15" y="104"/>
                  </a:lnTo>
                  <a:lnTo>
                    <a:pt x="74" y="135"/>
                  </a:lnTo>
                  <a:lnTo>
                    <a:pt x="130" y="104"/>
                  </a:lnTo>
                  <a:lnTo>
                    <a:pt x="130" y="12"/>
                  </a:lnTo>
                  <a:lnTo>
                    <a:pt x="74" y="12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181" name="Freeform 84"/>
            <p:cNvSpPr>
              <a:spLocks/>
            </p:cNvSpPr>
            <p:nvPr/>
          </p:nvSpPr>
          <p:spPr bwMode="auto">
            <a:xfrm>
              <a:off x="4235026" y="1679489"/>
              <a:ext cx="114213" cy="53803"/>
            </a:xfrm>
            <a:custGeom>
              <a:avLst/>
              <a:gdLst>
                <a:gd name="T0" fmla="*/ 0 w 121"/>
                <a:gd name="T1" fmla="*/ 57 h 57"/>
                <a:gd name="T2" fmla="*/ 62 w 121"/>
                <a:gd name="T3" fmla="*/ 57 h 57"/>
                <a:gd name="T4" fmla="*/ 121 w 121"/>
                <a:gd name="T5" fmla="*/ 57 h 57"/>
                <a:gd name="T6" fmla="*/ 62 w 121"/>
                <a:gd name="T7" fmla="*/ 0 h 57"/>
                <a:gd name="T8" fmla="*/ 0 w 121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57">
                  <a:moveTo>
                    <a:pt x="0" y="57"/>
                  </a:moveTo>
                  <a:lnTo>
                    <a:pt x="62" y="57"/>
                  </a:lnTo>
                  <a:lnTo>
                    <a:pt x="121" y="57"/>
                  </a:lnTo>
                  <a:lnTo>
                    <a:pt x="62" y="0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42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2566691" y="1836909"/>
            <a:ext cx="976160" cy="803406"/>
            <a:chOff x="2639616" y="44624"/>
            <a:chExt cx="9789012" cy="8501249"/>
          </a:xfrm>
        </p:grpSpPr>
        <p:grpSp>
          <p:nvGrpSpPr>
            <p:cNvPr id="183" name="Group 182"/>
            <p:cNvGrpSpPr/>
            <p:nvPr/>
          </p:nvGrpSpPr>
          <p:grpSpPr>
            <a:xfrm>
              <a:off x="2639616" y="44624"/>
              <a:ext cx="6395749" cy="7104940"/>
              <a:chOff x="1278762" y="533169"/>
              <a:chExt cx="4796812" cy="5328705"/>
            </a:xfrm>
          </p:grpSpPr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1816894" y="2107351"/>
                <a:ext cx="1607089" cy="2697235"/>
              </a:xfrm>
              <a:custGeom>
                <a:avLst/>
                <a:gdLst>
                  <a:gd name="T0" fmla="*/ 396 w 640"/>
                  <a:gd name="T1" fmla="*/ 106 h 1074"/>
                  <a:gd name="T2" fmla="*/ 302 w 640"/>
                  <a:gd name="T3" fmla="*/ 110 h 1074"/>
                  <a:gd name="T4" fmla="*/ 252 w 640"/>
                  <a:gd name="T5" fmla="*/ 143 h 1074"/>
                  <a:gd name="T6" fmla="*/ 233 w 640"/>
                  <a:gd name="T7" fmla="*/ 228 h 1074"/>
                  <a:gd name="T8" fmla="*/ 197 w 640"/>
                  <a:gd name="T9" fmla="*/ 520 h 1074"/>
                  <a:gd name="T10" fmla="*/ 166 w 640"/>
                  <a:gd name="T11" fmla="*/ 614 h 1074"/>
                  <a:gd name="T12" fmla="*/ 0 w 640"/>
                  <a:gd name="T13" fmla="*/ 927 h 1074"/>
                  <a:gd name="T14" fmla="*/ 257 w 640"/>
                  <a:gd name="T15" fmla="*/ 1074 h 1074"/>
                  <a:gd name="T16" fmla="*/ 420 w 640"/>
                  <a:gd name="T17" fmla="*/ 762 h 1074"/>
                  <a:gd name="T18" fmla="*/ 421 w 640"/>
                  <a:gd name="T19" fmla="*/ 761 h 1074"/>
                  <a:gd name="T20" fmla="*/ 423 w 640"/>
                  <a:gd name="T21" fmla="*/ 761 h 1074"/>
                  <a:gd name="T22" fmla="*/ 515 w 640"/>
                  <a:gd name="T23" fmla="*/ 694 h 1074"/>
                  <a:gd name="T24" fmla="*/ 547 w 640"/>
                  <a:gd name="T25" fmla="*/ 602 h 1074"/>
                  <a:gd name="T26" fmla="*/ 567 w 640"/>
                  <a:gd name="T27" fmla="*/ 541 h 1074"/>
                  <a:gd name="T28" fmla="*/ 596 w 640"/>
                  <a:gd name="T29" fmla="*/ 447 h 1074"/>
                  <a:gd name="T30" fmla="*/ 605 w 640"/>
                  <a:gd name="T31" fmla="*/ 419 h 1074"/>
                  <a:gd name="T32" fmla="*/ 550 w 640"/>
                  <a:gd name="T33" fmla="*/ 0 h 1074"/>
                  <a:gd name="T34" fmla="*/ 396 w 640"/>
                  <a:gd name="T35" fmla="*/ 106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40" h="1074">
                    <a:moveTo>
                      <a:pt x="396" y="106"/>
                    </a:moveTo>
                    <a:cubicBezTo>
                      <a:pt x="302" y="110"/>
                      <a:pt x="302" y="110"/>
                      <a:pt x="302" y="110"/>
                    </a:cubicBezTo>
                    <a:cubicBezTo>
                      <a:pt x="252" y="143"/>
                      <a:pt x="252" y="143"/>
                      <a:pt x="252" y="143"/>
                    </a:cubicBezTo>
                    <a:cubicBezTo>
                      <a:pt x="233" y="228"/>
                      <a:pt x="233" y="228"/>
                      <a:pt x="233" y="228"/>
                    </a:cubicBezTo>
                    <a:cubicBezTo>
                      <a:pt x="197" y="520"/>
                      <a:pt x="197" y="520"/>
                      <a:pt x="197" y="520"/>
                    </a:cubicBezTo>
                    <a:cubicBezTo>
                      <a:pt x="192" y="555"/>
                      <a:pt x="184" y="580"/>
                      <a:pt x="166" y="614"/>
                    </a:cubicBezTo>
                    <a:cubicBezTo>
                      <a:pt x="160" y="626"/>
                      <a:pt x="14" y="903"/>
                      <a:pt x="0" y="927"/>
                    </a:cubicBezTo>
                    <a:cubicBezTo>
                      <a:pt x="257" y="1074"/>
                      <a:pt x="257" y="1074"/>
                      <a:pt x="257" y="1074"/>
                    </a:cubicBezTo>
                    <a:cubicBezTo>
                      <a:pt x="266" y="1056"/>
                      <a:pt x="379" y="788"/>
                      <a:pt x="420" y="762"/>
                    </a:cubicBezTo>
                    <a:cubicBezTo>
                      <a:pt x="421" y="761"/>
                      <a:pt x="421" y="761"/>
                      <a:pt x="421" y="761"/>
                    </a:cubicBezTo>
                    <a:cubicBezTo>
                      <a:pt x="423" y="761"/>
                      <a:pt x="423" y="761"/>
                      <a:pt x="423" y="761"/>
                    </a:cubicBezTo>
                    <a:cubicBezTo>
                      <a:pt x="447" y="757"/>
                      <a:pt x="501" y="732"/>
                      <a:pt x="515" y="694"/>
                    </a:cubicBezTo>
                    <a:cubicBezTo>
                      <a:pt x="528" y="660"/>
                      <a:pt x="537" y="632"/>
                      <a:pt x="547" y="602"/>
                    </a:cubicBezTo>
                    <a:cubicBezTo>
                      <a:pt x="553" y="583"/>
                      <a:pt x="559" y="563"/>
                      <a:pt x="567" y="541"/>
                    </a:cubicBezTo>
                    <a:cubicBezTo>
                      <a:pt x="568" y="539"/>
                      <a:pt x="582" y="493"/>
                      <a:pt x="596" y="447"/>
                    </a:cubicBezTo>
                    <a:cubicBezTo>
                      <a:pt x="605" y="419"/>
                      <a:pt x="605" y="419"/>
                      <a:pt x="605" y="419"/>
                    </a:cubicBezTo>
                    <a:cubicBezTo>
                      <a:pt x="615" y="388"/>
                      <a:pt x="640" y="109"/>
                      <a:pt x="550" y="0"/>
                    </a:cubicBezTo>
                    <a:lnTo>
                      <a:pt x="396" y="106"/>
                    </a:ln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3080062" y="836753"/>
                <a:ext cx="2995511" cy="4203483"/>
              </a:xfrm>
              <a:custGeom>
                <a:avLst/>
                <a:gdLst>
                  <a:gd name="T0" fmla="*/ 1193 w 1193"/>
                  <a:gd name="T1" fmla="*/ 1649 h 1674"/>
                  <a:gd name="T2" fmla="*/ 1167 w 1193"/>
                  <a:gd name="T3" fmla="*/ 1674 h 1674"/>
                  <a:gd name="T4" fmla="*/ 25 w 1193"/>
                  <a:gd name="T5" fmla="*/ 1674 h 1674"/>
                  <a:gd name="T6" fmla="*/ 0 w 1193"/>
                  <a:gd name="T7" fmla="*/ 1649 h 1674"/>
                  <a:gd name="T8" fmla="*/ 0 w 1193"/>
                  <a:gd name="T9" fmla="*/ 26 h 1674"/>
                  <a:gd name="T10" fmla="*/ 25 w 1193"/>
                  <a:gd name="T11" fmla="*/ 0 h 1674"/>
                  <a:gd name="T12" fmla="*/ 1167 w 1193"/>
                  <a:gd name="T13" fmla="*/ 0 h 1674"/>
                  <a:gd name="T14" fmla="*/ 1193 w 1193"/>
                  <a:gd name="T15" fmla="*/ 26 h 1674"/>
                  <a:gd name="T16" fmla="*/ 1193 w 1193"/>
                  <a:gd name="T17" fmla="*/ 1649 h 1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3" h="1674">
                    <a:moveTo>
                      <a:pt x="1193" y="1649"/>
                    </a:moveTo>
                    <a:cubicBezTo>
                      <a:pt x="1193" y="1663"/>
                      <a:pt x="1182" y="1674"/>
                      <a:pt x="1167" y="1674"/>
                    </a:cubicBezTo>
                    <a:cubicBezTo>
                      <a:pt x="25" y="1674"/>
                      <a:pt x="25" y="1674"/>
                      <a:pt x="25" y="1674"/>
                    </a:cubicBezTo>
                    <a:cubicBezTo>
                      <a:pt x="11" y="1674"/>
                      <a:pt x="0" y="1663"/>
                      <a:pt x="0" y="164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1167" y="0"/>
                      <a:pt x="1167" y="0"/>
                      <a:pt x="1167" y="0"/>
                    </a:cubicBezTo>
                    <a:cubicBezTo>
                      <a:pt x="1182" y="0"/>
                      <a:pt x="1193" y="12"/>
                      <a:pt x="1193" y="26"/>
                    </a:cubicBezTo>
                    <a:cubicBezTo>
                      <a:pt x="1193" y="1649"/>
                      <a:pt x="1193" y="1649"/>
                      <a:pt x="1193" y="1649"/>
                    </a:cubicBezTo>
                  </a:path>
                </a:pathLst>
              </a:custGeom>
              <a:solidFill>
                <a:srgbClr val="7052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9" name="Freeform 208"/>
              <p:cNvSpPr>
                <a:spLocks/>
              </p:cNvSpPr>
              <p:nvPr/>
            </p:nvSpPr>
            <p:spPr bwMode="auto">
              <a:xfrm>
                <a:off x="2936762" y="792171"/>
                <a:ext cx="3138812" cy="4351329"/>
              </a:xfrm>
              <a:custGeom>
                <a:avLst/>
                <a:gdLst>
                  <a:gd name="T0" fmla="*/ 1193 w 1193"/>
                  <a:gd name="T1" fmla="*/ 1648 h 1674"/>
                  <a:gd name="T2" fmla="*/ 1167 w 1193"/>
                  <a:gd name="T3" fmla="*/ 1674 h 1674"/>
                  <a:gd name="T4" fmla="*/ 25 w 1193"/>
                  <a:gd name="T5" fmla="*/ 1674 h 1674"/>
                  <a:gd name="T6" fmla="*/ 0 w 1193"/>
                  <a:gd name="T7" fmla="*/ 1648 h 1674"/>
                  <a:gd name="T8" fmla="*/ 0 w 1193"/>
                  <a:gd name="T9" fmla="*/ 25 h 1674"/>
                  <a:gd name="T10" fmla="*/ 25 w 1193"/>
                  <a:gd name="T11" fmla="*/ 0 h 1674"/>
                  <a:gd name="T12" fmla="*/ 1167 w 1193"/>
                  <a:gd name="T13" fmla="*/ 0 h 1674"/>
                  <a:gd name="T14" fmla="*/ 1193 w 1193"/>
                  <a:gd name="T15" fmla="*/ 25 h 1674"/>
                  <a:gd name="T16" fmla="*/ 1193 w 1193"/>
                  <a:gd name="T17" fmla="*/ 1648 h 1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93" h="1674">
                    <a:moveTo>
                      <a:pt x="1193" y="1648"/>
                    </a:moveTo>
                    <a:cubicBezTo>
                      <a:pt x="1193" y="1662"/>
                      <a:pt x="1182" y="1674"/>
                      <a:pt x="1167" y="1674"/>
                    </a:cubicBezTo>
                    <a:cubicBezTo>
                      <a:pt x="25" y="1674"/>
                      <a:pt x="25" y="1674"/>
                      <a:pt x="25" y="1674"/>
                    </a:cubicBezTo>
                    <a:cubicBezTo>
                      <a:pt x="11" y="1674"/>
                      <a:pt x="0" y="1662"/>
                      <a:pt x="0" y="164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167" y="0"/>
                      <a:pt x="1167" y="0"/>
                      <a:pt x="1167" y="0"/>
                    </a:cubicBezTo>
                    <a:cubicBezTo>
                      <a:pt x="1182" y="0"/>
                      <a:pt x="1193" y="11"/>
                      <a:pt x="1193" y="25"/>
                    </a:cubicBezTo>
                    <a:cubicBezTo>
                      <a:pt x="1193" y="1648"/>
                      <a:pt x="1193" y="1648"/>
                      <a:pt x="1193" y="1648"/>
                    </a:cubicBezTo>
                  </a:path>
                </a:pathLst>
              </a:custGeom>
              <a:solidFill>
                <a:srgbClr val="8A5D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3092186" y="1085141"/>
                <a:ext cx="2808243" cy="3743859"/>
              </a:xfrm>
              <a:prstGeom prst="rect">
                <a:avLst/>
              </a:prstGeom>
              <a:solidFill>
                <a:srgbClr val="F7F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1" name="Rectangle 210"/>
              <p:cNvSpPr>
                <a:spLocks noChangeArrowheads="1"/>
              </p:cNvSpPr>
              <p:nvPr/>
            </p:nvSpPr>
            <p:spPr bwMode="auto">
              <a:xfrm>
                <a:off x="3253083" y="1085141"/>
                <a:ext cx="2647345" cy="37438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2" name="Freeform 211"/>
              <p:cNvSpPr>
                <a:spLocks/>
              </p:cNvSpPr>
              <p:nvPr/>
            </p:nvSpPr>
            <p:spPr bwMode="auto">
              <a:xfrm>
                <a:off x="4146853" y="792172"/>
                <a:ext cx="1198418" cy="292970"/>
              </a:xfrm>
              <a:custGeom>
                <a:avLst/>
                <a:gdLst>
                  <a:gd name="T0" fmla="*/ 398 w 477"/>
                  <a:gd name="T1" fmla="*/ 0 h 117"/>
                  <a:gd name="T2" fmla="*/ 186 w 477"/>
                  <a:gd name="T3" fmla="*/ 0 h 117"/>
                  <a:gd name="T4" fmla="*/ 147 w 477"/>
                  <a:gd name="T5" fmla="*/ 17 h 117"/>
                  <a:gd name="T6" fmla="*/ 101 w 477"/>
                  <a:gd name="T7" fmla="*/ 17 h 117"/>
                  <a:gd name="T8" fmla="*/ 52 w 477"/>
                  <a:gd name="T9" fmla="*/ 45 h 117"/>
                  <a:gd name="T10" fmla="*/ 0 w 477"/>
                  <a:gd name="T11" fmla="*/ 117 h 117"/>
                  <a:gd name="T12" fmla="*/ 413 w 477"/>
                  <a:gd name="T13" fmla="*/ 117 h 117"/>
                  <a:gd name="T14" fmla="*/ 465 w 477"/>
                  <a:gd name="T15" fmla="*/ 45 h 117"/>
                  <a:gd name="T16" fmla="*/ 458 w 477"/>
                  <a:gd name="T17" fmla="*/ 17 h 117"/>
                  <a:gd name="T18" fmla="*/ 412 w 477"/>
                  <a:gd name="T19" fmla="*/ 17 h 117"/>
                  <a:gd name="T20" fmla="*/ 398 w 477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7" h="117">
                    <a:moveTo>
                      <a:pt x="398" y="0"/>
                    </a:moveTo>
                    <a:cubicBezTo>
                      <a:pt x="186" y="0"/>
                      <a:pt x="186" y="0"/>
                      <a:pt x="186" y="0"/>
                    </a:cubicBezTo>
                    <a:cubicBezTo>
                      <a:pt x="174" y="10"/>
                      <a:pt x="159" y="17"/>
                      <a:pt x="147" y="17"/>
                    </a:cubicBezTo>
                    <a:cubicBezTo>
                      <a:pt x="101" y="17"/>
                      <a:pt x="101" y="17"/>
                      <a:pt x="101" y="17"/>
                    </a:cubicBezTo>
                    <a:cubicBezTo>
                      <a:pt x="86" y="17"/>
                      <a:pt x="64" y="30"/>
                      <a:pt x="52" y="45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413" y="117"/>
                      <a:pt x="413" y="117"/>
                      <a:pt x="413" y="117"/>
                    </a:cubicBezTo>
                    <a:cubicBezTo>
                      <a:pt x="465" y="45"/>
                      <a:pt x="465" y="45"/>
                      <a:pt x="465" y="45"/>
                    </a:cubicBezTo>
                    <a:cubicBezTo>
                      <a:pt x="477" y="30"/>
                      <a:pt x="473" y="17"/>
                      <a:pt x="458" y="17"/>
                    </a:cubicBezTo>
                    <a:cubicBezTo>
                      <a:pt x="412" y="17"/>
                      <a:pt x="412" y="17"/>
                      <a:pt x="412" y="17"/>
                    </a:cubicBezTo>
                    <a:cubicBezTo>
                      <a:pt x="400" y="17"/>
                      <a:pt x="395" y="10"/>
                      <a:pt x="398" y="0"/>
                    </a:cubicBezTo>
                  </a:path>
                </a:pathLst>
              </a:custGeom>
              <a:solidFill>
                <a:srgbClr val="6C4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3" name="Freeform 212"/>
              <p:cNvSpPr>
                <a:spLocks/>
              </p:cNvSpPr>
              <p:nvPr/>
            </p:nvSpPr>
            <p:spPr bwMode="auto">
              <a:xfrm>
                <a:off x="4089534" y="1085141"/>
                <a:ext cx="1094392" cy="80673"/>
              </a:xfrm>
              <a:custGeom>
                <a:avLst/>
                <a:gdLst>
                  <a:gd name="T0" fmla="*/ 1031 w 1031"/>
                  <a:gd name="T1" fmla="*/ 0 h 76"/>
                  <a:gd name="T2" fmla="*/ 54 w 1031"/>
                  <a:gd name="T3" fmla="*/ 0 h 76"/>
                  <a:gd name="T4" fmla="*/ 0 w 1031"/>
                  <a:gd name="T5" fmla="*/ 76 h 76"/>
                  <a:gd name="T6" fmla="*/ 977 w 1031"/>
                  <a:gd name="T7" fmla="*/ 76 h 76"/>
                  <a:gd name="T8" fmla="*/ 1031 w 103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1" h="76">
                    <a:moveTo>
                      <a:pt x="1031" y="0"/>
                    </a:moveTo>
                    <a:lnTo>
                      <a:pt x="54" y="0"/>
                    </a:lnTo>
                    <a:lnTo>
                      <a:pt x="0" y="76"/>
                    </a:lnTo>
                    <a:lnTo>
                      <a:pt x="977" y="76"/>
                    </a:lnTo>
                    <a:lnTo>
                      <a:pt x="1031" y="0"/>
                    </a:lnTo>
                    <a:close/>
                  </a:path>
                </a:pathLst>
              </a:custGeom>
              <a:solidFill>
                <a:srgbClr val="C2C8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4" name="Freeform 213"/>
              <p:cNvSpPr>
                <a:spLocks/>
              </p:cNvSpPr>
              <p:nvPr/>
            </p:nvSpPr>
            <p:spPr bwMode="auto">
              <a:xfrm>
                <a:off x="4089534" y="1085141"/>
                <a:ext cx="1094392" cy="80673"/>
              </a:xfrm>
              <a:custGeom>
                <a:avLst/>
                <a:gdLst>
                  <a:gd name="T0" fmla="*/ 1031 w 1031"/>
                  <a:gd name="T1" fmla="*/ 0 h 76"/>
                  <a:gd name="T2" fmla="*/ 54 w 1031"/>
                  <a:gd name="T3" fmla="*/ 0 h 76"/>
                  <a:gd name="T4" fmla="*/ 0 w 1031"/>
                  <a:gd name="T5" fmla="*/ 76 h 76"/>
                  <a:gd name="T6" fmla="*/ 977 w 1031"/>
                  <a:gd name="T7" fmla="*/ 76 h 76"/>
                  <a:gd name="T8" fmla="*/ 1031 w 1031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1" h="76">
                    <a:moveTo>
                      <a:pt x="1031" y="0"/>
                    </a:moveTo>
                    <a:lnTo>
                      <a:pt x="54" y="0"/>
                    </a:lnTo>
                    <a:lnTo>
                      <a:pt x="0" y="76"/>
                    </a:lnTo>
                    <a:lnTo>
                      <a:pt x="977" y="76"/>
                    </a:lnTo>
                    <a:lnTo>
                      <a:pt x="103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5" name="Freeform 214"/>
              <p:cNvSpPr>
                <a:spLocks/>
              </p:cNvSpPr>
              <p:nvPr/>
            </p:nvSpPr>
            <p:spPr bwMode="auto">
              <a:xfrm>
                <a:off x="4029029" y="533169"/>
                <a:ext cx="1097576" cy="632645"/>
              </a:xfrm>
              <a:custGeom>
                <a:avLst/>
                <a:gdLst>
                  <a:gd name="T0" fmla="*/ 409 w 437"/>
                  <a:gd name="T1" fmla="*/ 120 h 252"/>
                  <a:gd name="T2" fmla="*/ 363 w 437"/>
                  <a:gd name="T3" fmla="*/ 120 h 252"/>
                  <a:gd name="T4" fmla="*/ 334 w 437"/>
                  <a:gd name="T5" fmla="*/ 92 h 252"/>
                  <a:gd name="T6" fmla="*/ 334 w 437"/>
                  <a:gd name="T7" fmla="*/ 28 h 252"/>
                  <a:gd name="T8" fmla="*/ 306 w 437"/>
                  <a:gd name="T9" fmla="*/ 0 h 252"/>
                  <a:gd name="T10" fmla="*/ 131 w 437"/>
                  <a:gd name="T11" fmla="*/ 0 h 252"/>
                  <a:gd name="T12" fmla="*/ 102 w 437"/>
                  <a:gd name="T13" fmla="*/ 28 h 252"/>
                  <a:gd name="T14" fmla="*/ 102 w 437"/>
                  <a:gd name="T15" fmla="*/ 92 h 252"/>
                  <a:gd name="T16" fmla="*/ 74 w 437"/>
                  <a:gd name="T17" fmla="*/ 120 h 252"/>
                  <a:gd name="T18" fmla="*/ 28 w 437"/>
                  <a:gd name="T19" fmla="*/ 120 h 252"/>
                  <a:gd name="T20" fmla="*/ 0 w 437"/>
                  <a:gd name="T21" fmla="*/ 148 h 252"/>
                  <a:gd name="T22" fmla="*/ 0 w 437"/>
                  <a:gd name="T23" fmla="*/ 252 h 252"/>
                  <a:gd name="T24" fmla="*/ 437 w 437"/>
                  <a:gd name="T25" fmla="*/ 252 h 252"/>
                  <a:gd name="T26" fmla="*/ 437 w 437"/>
                  <a:gd name="T27" fmla="*/ 148 h 252"/>
                  <a:gd name="T28" fmla="*/ 409 w 437"/>
                  <a:gd name="T29" fmla="*/ 12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7" h="252">
                    <a:moveTo>
                      <a:pt x="409" y="120"/>
                    </a:moveTo>
                    <a:cubicBezTo>
                      <a:pt x="363" y="120"/>
                      <a:pt x="363" y="120"/>
                      <a:pt x="363" y="120"/>
                    </a:cubicBezTo>
                    <a:cubicBezTo>
                      <a:pt x="347" y="120"/>
                      <a:pt x="334" y="107"/>
                      <a:pt x="334" y="92"/>
                    </a:cubicBezTo>
                    <a:cubicBezTo>
                      <a:pt x="334" y="28"/>
                      <a:pt x="334" y="28"/>
                      <a:pt x="334" y="28"/>
                    </a:cubicBezTo>
                    <a:cubicBezTo>
                      <a:pt x="334" y="12"/>
                      <a:pt x="322" y="0"/>
                      <a:pt x="30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15" y="0"/>
                      <a:pt x="102" y="12"/>
                      <a:pt x="102" y="28"/>
                    </a:cubicBezTo>
                    <a:cubicBezTo>
                      <a:pt x="102" y="92"/>
                      <a:pt x="102" y="92"/>
                      <a:pt x="102" y="92"/>
                    </a:cubicBezTo>
                    <a:cubicBezTo>
                      <a:pt x="102" y="107"/>
                      <a:pt x="90" y="120"/>
                      <a:pt x="74" y="120"/>
                    </a:cubicBezTo>
                    <a:cubicBezTo>
                      <a:pt x="28" y="120"/>
                      <a:pt x="28" y="120"/>
                      <a:pt x="28" y="120"/>
                    </a:cubicBezTo>
                    <a:cubicBezTo>
                      <a:pt x="13" y="120"/>
                      <a:pt x="0" y="133"/>
                      <a:pt x="0" y="148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437" y="252"/>
                      <a:pt x="437" y="252"/>
                      <a:pt x="437" y="252"/>
                    </a:cubicBezTo>
                    <a:cubicBezTo>
                      <a:pt x="437" y="148"/>
                      <a:pt x="437" y="148"/>
                      <a:pt x="437" y="148"/>
                    </a:cubicBezTo>
                    <a:cubicBezTo>
                      <a:pt x="437" y="133"/>
                      <a:pt x="424" y="120"/>
                      <a:pt x="409" y="120"/>
                    </a:cubicBezTo>
                    <a:close/>
                  </a:path>
                </a:pathLst>
              </a:custGeom>
              <a:solidFill>
                <a:srgbClr val="E2DE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4332615" y="578812"/>
                <a:ext cx="487222" cy="44582"/>
              </a:xfrm>
              <a:custGeom>
                <a:avLst/>
                <a:gdLst>
                  <a:gd name="T0" fmla="*/ 194 w 194"/>
                  <a:gd name="T1" fmla="*/ 9 h 18"/>
                  <a:gd name="T2" fmla="*/ 186 w 194"/>
                  <a:gd name="T3" fmla="*/ 18 h 18"/>
                  <a:gd name="T4" fmla="*/ 9 w 194"/>
                  <a:gd name="T5" fmla="*/ 18 h 18"/>
                  <a:gd name="T6" fmla="*/ 0 w 194"/>
                  <a:gd name="T7" fmla="*/ 9 h 18"/>
                  <a:gd name="T8" fmla="*/ 9 w 194"/>
                  <a:gd name="T9" fmla="*/ 0 h 18"/>
                  <a:gd name="T10" fmla="*/ 186 w 194"/>
                  <a:gd name="T11" fmla="*/ 0 h 18"/>
                  <a:gd name="T12" fmla="*/ 194 w 194"/>
                  <a:gd name="T13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8">
                    <a:moveTo>
                      <a:pt x="194" y="9"/>
                    </a:moveTo>
                    <a:cubicBezTo>
                      <a:pt x="194" y="14"/>
                      <a:pt x="191" y="18"/>
                      <a:pt x="18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91" y="0"/>
                      <a:pt x="194" y="4"/>
                      <a:pt x="194" y="9"/>
                    </a:cubicBezTo>
                    <a:close/>
                  </a:path>
                </a:pathLst>
              </a:custGeom>
              <a:solidFill>
                <a:srgbClr val="D8D0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4332615" y="686022"/>
                <a:ext cx="487222" cy="43521"/>
              </a:xfrm>
              <a:custGeom>
                <a:avLst/>
                <a:gdLst>
                  <a:gd name="T0" fmla="*/ 194 w 194"/>
                  <a:gd name="T1" fmla="*/ 9 h 17"/>
                  <a:gd name="T2" fmla="*/ 186 w 194"/>
                  <a:gd name="T3" fmla="*/ 17 h 17"/>
                  <a:gd name="T4" fmla="*/ 9 w 194"/>
                  <a:gd name="T5" fmla="*/ 17 h 17"/>
                  <a:gd name="T6" fmla="*/ 0 w 194"/>
                  <a:gd name="T7" fmla="*/ 9 h 17"/>
                  <a:gd name="T8" fmla="*/ 9 w 194"/>
                  <a:gd name="T9" fmla="*/ 0 h 17"/>
                  <a:gd name="T10" fmla="*/ 186 w 194"/>
                  <a:gd name="T11" fmla="*/ 0 h 17"/>
                  <a:gd name="T12" fmla="*/ 194 w 194"/>
                  <a:gd name="T1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7">
                    <a:moveTo>
                      <a:pt x="194" y="9"/>
                    </a:moveTo>
                    <a:cubicBezTo>
                      <a:pt x="194" y="13"/>
                      <a:pt x="191" y="17"/>
                      <a:pt x="186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91" y="0"/>
                      <a:pt x="194" y="4"/>
                      <a:pt x="194" y="9"/>
                    </a:cubicBezTo>
                    <a:close/>
                  </a:path>
                </a:pathLst>
              </a:custGeom>
              <a:solidFill>
                <a:srgbClr val="D8D0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4332615" y="794294"/>
                <a:ext cx="487222" cy="42460"/>
              </a:xfrm>
              <a:custGeom>
                <a:avLst/>
                <a:gdLst>
                  <a:gd name="T0" fmla="*/ 194 w 194"/>
                  <a:gd name="T1" fmla="*/ 8 h 17"/>
                  <a:gd name="T2" fmla="*/ 186 w 194"/>
                  <a:gd name="T3" fmla="*/ 17 h 17"/>
                  <a:gd name="T4" fmla="*/ 9 w 194"/>
                  <a:gd name="T5" fmla="*/ 17 h 17"/>
                  <a:gd name="T6" fmla="*/ 0 w 194"/>
                  <a:gd name="T7" fmla="*/ 8 h 17"/>
                  <a:gd name="T8" fmla="*/ 9 w 194"/>
                  <a:gd name="T9" fmla="*/ 0 h 17"/>
                  <a:gd name="T10" fmla="*/ 186 w 194"/>
                  <a:gd name="T11" fmla="*/ 0 h 17"/>
                  <a:gd name="T12" fmla="*/ 194 w 194"/>
                  <a:gd name="T1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4" h="17">
                    <a:moveTo>
                      <a:pt x="194" y="8"/>
                    </a:moveTo>
                    <a:cubicBezTo>
                      <a:pt x="194" y="13"/>
                      <a:pt x="191" y="17"/>
                      <a:pt x="186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4" y="17"/>
                      <a:pt x="0" y="13"/>
                      <a:pt x="0" y="8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91" y="0"/>
                      <a:pt x="194" y="4"/>
                      <a:pt x="194" y="8"/>
                    </a:cubicBezTo>
                    <a:close/>
                  </a:path>
                </a:pathLst>
              </a:custGeom>
              <a:solidFill>
                <a:srgbClr val="D8D0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19" name="Rectangle 218"/>
              <p:cNvSpPr>
                <a:spLocks noChangeArrowheads="1"/>
              </p:cNvSpPr>
              <p:nvPr/>
            </p:nvSpPr>
            <p:spPr bwMode="auto">
              <a:xfrm>
                <a:off x="4029029" y="1103186"/>
                <a:ext cx="1097576" cy="60505"/>
              </a:xfrm>
              <a:prstGeom prst="rect">
                <a:avLst/>
              </a:prstGeom>
              <a:solidFill>
                <a:srgbClr val="D8D0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21583304">
                <a:off x="5436616" y="2571427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21583304">
                <a:off x="5434043" y="2121960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21583304">
                <a:off x="5445948" y="1672493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274739" y="1216906"/>
                <a:ext cx="2568833" cy="1221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/>
                <a:r>
                  <a:rPr lang="en-GB" sz="100" b="1" dirty="0">
                    <a:latin typeface="+mj-lt"/>
                  </a:rPr>
                  <a:t>Contract creation</a:t>
                </a:r>
                <a:endParaRPr lang="en-GB" sz="100" b="1" dirty="0">
                  <a:latin typeface="+mj-lt"/>
                  <a:cs typeface="Arial" pitchFamily="34" charset="0"/>
                </a:endParaRPr>
              </a:p>
            </p:txBody>
          </p:sp>
          <p:sp>
            <p:nvSpPr>
              <p:cNvPr id="224" name="Freeform 223"/>
              <p:cNvSpPr>
                <a:spLocks/>
              </p:cNvSpPr>
              <p:nvPr/>
            </p:nvSpPr>
            <p:spPr bwMode="auto">
              <a:xfrm>
                <a:off x="2916592" y="1746446"/>
                <a:ext cx="244142" cy="272802"/>
              </a:xfrm>
              <a:custGeom>
                <a:avLst/>
                <a:gdLst>
                  <a:gd name="T0" fmla="*/ 2 w 97"/>
                  <a:gd name="T1" fmla="*/ 69 h 109"/>
                  <a:gd name="T2" fmla="*/ 61 w 97"/>
                  <a:gd name="T3" fmla="*/ 100 h 109"/>
                  <a:gd name="T4" fmla="*/ 90 w 97"/>
                  <a:gd name="T5" fmla="*/ 31 h 109"/>
                  <a:gd name="T6" fmla="*/ 37 w 97"/>
                  <a:gd name="T7" fmla="*/ 15 h 109"/>
                  <a:gd name="T8" fmla="*/ 18 w 97"/>
                  <a:gd name="T9" fmla="*/ 41 h 109"/>
                  <a:gd name="T10" fmla="*/ 2 w 97"/>
                  <a:gd name="T11" fmla="*/ 67 h 109"/>
                  <a:gd name="T12" fmla="*/ 12 w 97"/>
                  <a:gd name="T13" fmla="*/ 67 h 109"/>
                  <a:gd name="T14" fmla="*/ 28 w 97"/>
                  <a:gd name="T15" fmla="*/ 41 h 109"/>
                  <a:gd name="T16" fmla="*/ 41 w 97"/>
                  <a:gd name="T17" fmla="*/ 22 h 109"/>
                  <a:gd name="T18" fmla="*/ 76 w 97"/>
                  <a:gd name="T19" fmla="*/ 26 h 109"/>
                  <a:gd name="T20" fmla="*/ 71 w 97"/>
                  <a:gd name="T21" fmla="*/ 84 h 109"/>
                  <a:gd name="T22" fmla="*/ 13 w 97"/>
                  <a:gd name="T23" fmla="*/ 66 h 109"/>
                  <a:gd name="T24" fmla="*/ 2 w 97"/>
                  <a:gd name="T25" fmla="*/ 6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7" h="109">
                    <a:moveTo>
                      <a:pt x="2" y="69"/>
                    </a:moveTo>
                    <a:cubicBezTo>
                      <a:pt x="6" y="90"/>
                      <a:pt x="40" y="109"/>
                      <a:pt x="61" y="100"/>
                    </a:cubicBezTo>
                    <a:cubicBezTo>
                      <a:pt x="87" y="90"/>
                      <a:pt x="97" y="57"/>
                      <a:pt x="90" y="31"/>
                    </a:cubicBezTo>
                    <a:cubicBezTo>
                      <a:pt x="83" y="6"/>
                      <a:pt x="56" y="0"/>
                      <a:pt x="37" y="15"/>
                    </a:cubicBezTo>
                    <a:cubicBezTo>
                      <a:pt x="28" y="21"/>
                      <a:pt x="23" y="33"/>
                      <a:pt x="18" y="41"/>
                    </a:cubicBezTo>
                    <a:cubicBezTo>
                      <a:pt x="12" y="50"/>
                      <a:pt x="7" y="59"/>
                      <a:pt x="2" y="67"/>
                    </a:cubicBezTo>
                    <a:cubicBezTo>
                      <a:pt x="0" y="72"/>
                      <a:pt x="11" y="70"/>
                      <a:pt x="12" y="67"/>
                    </a:cubicBezTo>
                    <a:cubicBezTo>
                      <a:pt x="17" y="59"/>
                      <a:pt x="23" y="50"/>
                      <a:pt x="28" y="41"/>
                    </a:cubicBezTo>
                    <a:cubicBezTo>
                      <a:pt x="32" y="35"/>
                      <a:pt x="36" y="28"/>
                      <a:pt x="41" y="22"/>
                    </a:cubicBezTo>
                    <a:cubicBezTo>
                      <a:pt x="51" y="8"/>
                      <a:pt x="68" y="13"/>
                      <a:pt x="76" y="26"/>
                    </a:cubicBezTo>
                    <a:cubicBezTo>
                      <a:pt x="86" y="44"/>
                      <a:pt x="81" y="67"/>
                      <a:pt x="71" y="84"/>
                    </a:cubicBezTo>
                    <a:cubicBezTo>
                      <a:pt x="56" y="107"/>
                      <a:pt x="17" y="89"/>
                      <a:pt x="13" y="66"/>
                    </a:cubicBezTo>
                    <a:cubicBezTo>
                      <a:pt x="12" y="62"/>
                      <a:pt x="1" y="65"/>
                      <a:pt x="2" y="69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5" name="Freeform 224"/>
              <p:cNvSpPr>
                <a:spLocks/>
              </p:cNvSpPr>
              <p:nvPr/>
            </p:nvSpPr>
            <p:spPr bwMode="auto">
              <a:xfrm>
                <a:off x="2670328" y="2202884"/>
                <a:ext cx="158162" cy="90227"/>
              </a:xfrm>
              <a:custGeom>
                <a:avLst/>
                <a:gdLst>
                  <a:gd name="T0" fmla="*/ 4 w 63"/>
                  <a:gd name="T1" fmla="*/ 6 h 36"/>
                  <a:gd name="T2" fmla="*/ 35 w 63"/>
                  <a:gd name="T3" fmla="*/ 25 h 36"/>
                  <a:gd name="T4" fmla="*/ 56 w 63"/>
                  <a:gd name="T5" fmla="*/ 35 h 36"/>
                  <a:gd name="T6" fmla="*/ 55 w 63"/>
                  <a:gd name="T7" fmla="*/ 30 h 36"/>
                  <a:gd name="T8" fmla="*/ 58 w 63"/>
                  <a:gd name="T9" fmla="*/ 29 h 36"/>
                  <a:gd name="T10" fmla="*/ 53 w 63"/>
                  <a:gd name="T11" fmla="*/ 26 h 36"/>
                  <a:gd name="T12" fmla="*/ 39 w 63"/>
                  <a:gd name="T13" fmla="*/ 17 h 36"/>
                  <a:gd name="T14" fmla="*/ 13 w 63"/>
                  <a:gd name="T15" fmla="*/ 1 h 36"/>
                  <a:gd name="T16" fmla="*/ 4 w 63"/>
                  <a:gd name="T17" fmla="*/ 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36">
                    <a:moveTo>
                      <a:pt x="4" y="6"/>
                    </a:moveTo>
                    <a:cubicBezTo>
                      <a:pt x="15" y="11"/>
                      <a:pt x="25" y="19"/>
                      <a:pt x="35" y="25"/>
                    </a:cubicBezTo>
                    <a:cubicBezTo>
                      <a:pt x="41" y="29"/>
                      <a:pt x="49" y="36"/>
                      <a:pt x="56" y="35"/>
                    </a:cubicBezTo>
                    <a:cubicBezTo>
                      <a:pt x="63" y="33"/>
                      <a:pt x="62" y="28"/>
                      <a:pt x="55" y="30"/>
                    </a:cubicBezTo>
                    <a:cubicBezTo>
                      <a:pt x="60" y="29"/>
                      <a:pt x="61" y="31"/>
                      <a:pt x="58" y="29"/>
                    </a:cubicBezTo>
                    <a:cubicBezTo>
                      <a:pt x="56" y="28"/>
                      <a:pt x="55" y="27"/>
                      <a:pt x="53" y="26"/>
                    </a:cubicBezTo>
                    <a:cubicBezTo>
                      <a:pt x="48" y="23"/>
                      <a:pt x="44" y="20"/>
                      <a:pt x="39" y="17"/>
                    </a:cubicBezTo>
                    <a:cubicBezTo>
                      <a:pt x="31" y="11"/>
                      <a:pt x="22" y="5"/>
                      <a:pt x="13" y="1"/>
                    </a:cubicBezTo>
                    <a:cubicBezTo>
                      <a:pt x="10" y="0"/>
                      <a:pt x="0" y="4"/>
                      <a:pt x="4" y="6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6" name="Freeform 225"/>
              <p:cNvSpPr>
                <a:spLocks/>
              </p:cNvSpPr>
              <p:nvPr/>
            </p:nvSpPr>
            <p:spPr bwMode="auto">
              <a:xfrm>
                <a:off x="2697927" y="2158303"/>
                <a:ext cx="148608" cy="94472"/>
              </a:xfrm>
              <a:custGeom>
                <a:avLst/>
                <a:gdLst>
                  <a:gd name="T0" fmla="*/ 5 w 59"/>
                  <a:gd name="T1" fmla="*/ 7 h 38"/>
                  <a:gd name="T2" fmla="*/ 46 w 59"/>
                  <a:gd name="T3" fmla="*/ 36 h 38"/>
                  <a:gd name="T4" fmla="*/ 56 w 59"/>
                  <a:gd name="T5" fmla="*/ 31 h 38"/>
                  <a:gd name="T6" fmla="*/ 14 w 59"/>
                  <a:gd name="T7" fmla="*/ 2 h 38"/>
                  <a:gd name="T8" fmla="*/ 5 w 59"/>
                  <a:gd name="T9" fmla="*/ 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8">
                    <a:moveTo>
                      <a:pt x="5" y="7"/>
                    </a:moveTo>
                    <a:cubicBezTo>
                      <a:pt x="20" y="14"/>
                      <a:pt x="35" y="23"/>
                      <a:pt x="46" y="36"/>
                    </a:cubicBezTo>
                    <a:cubicBezTo>
                      <a:pt x="49" y="38"/>
                      <a:pt x="59" y="34"/>
                      <a:pt x="56" y="31"/>
                    </a:cubicBezTo>
                    <a:cubicBezTo>
                      <a:pt x="45" y="18"/>
                      <a:pt x="30" y="9"/>
                      <a:pt x="14" y="2"/>
                    </a:cubicBezTo>
                    <a:cubicBezTo>
                      <a:pt x="10" y="0"/>
                      <a:pt x="0" y="5"/>
                      <a:pt x="5" y="7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7" name="Freeform 226"/>
              <p:cNvSpPr>
                <a:spLocks/>
              </p:cNvSpPr>
              <p:nvPr/>
            </p:nvSpPr>
            <p:spPr bwMode="auto">
              <a:xfrm>
                <a:off x="1802034" y="3278170"/>
                <a:ext cx="1107130" cy="1433006"/>
              </a:xfrm>
              <a:custGeom>
                <a:avLst/>
                <a:gdLst>
                  <a:gd name="T0" fmla="*/ 177 w 441"/>
                  <a:gd name="T1" fmla="*/ 36 h 571"/>
                  <a:gd name="T2" fmla="*/ 185 w 441"/>
                  <a:gd name="T3" fmla="*/ 0 h 571"/>
                  <a:gd name="T4" fmla="*/ 441 w 441"/>
                  <a:gd name="T5" fmla="*/ 101 h 571"/>
                  <a:gd name="T6" fmla="*/ 258 w 441"/>
                  <a:gd name="T7" fmla="*/ 571 h 571"/>
                  <a:gd name="T8" fmla="*/ 4 w 441"/>
                  <a:gd name="T9" fmla="*/ 454 h 571"/>
                  <a:gd name="T10" fmla="*/ 132 w 441"/>
                  <a:gd name="T11" fmla="*/ 210 h 571"/>
                  <a:gd name="T12" fmla="*/ 177 w 441"/>
                  <a:gd name="T13" fmla="*/ 36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1" h="571">
                    <a:moveTo>
                      <a:pt x="177" y="36"/>
                    </a:moveTo>
                    <a:cubicBezTo>
                      <a:pt x="185" y="0"/>
                      <a:pt x="185" y="0"/>
                      <a:pt x="185" y="0"/>
                    </a:cubicBezTo>
                    <a:cubicBezTo>
                      <a:pt x="222" y="32"/>
                      <a:pt x="363" y="157"/>
                      <a:pt x="441" y="101"/>
                    </a:cubicBezTo>
                    <a:cubicBezTo>
                      <a:pt x="420" y="211"/>
                      <a:pt x="307" y="469"/>
                      <a:pt x="258" y="571"/>
                    </a:cubicBezTo>
                    <a:cubicBezTo>
                      <a:pt x="4" y="454"/>
                      <a:pt x="4" y="454"/>
                      <a:pt x="4" y="454"/>
                    </a:cubicBezTo>
                    <a:cubicBezTo>
                      <a:pt x="0" y="462"/>
                      <a:pt x="113" y="265"/>
                      <a:pt x="132" y="210"/>
                    </a:cubicBezTo>
                    <a:cubicBezTo>
                      <a:pt x="166" y="110"/>
                      <a:pt x="174" y="58"/>
                      <a:pt x="177" y="36"/>
                    </a:cubicBezTo>
                    <a:close/>
                  </a:path>
                </a:pathLst>
              </a:custGeom>
              <a:solidFill>
                <a:srgbClr val="F5C8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8" name="Freeform 227"/>
              <p:cNvSpPr>
                <a:spLocks/>
              </p:cNvSpPr>
              <p:nvPr/>
            </p:nvSpPr>
            <p:spPr bwMode="auto">
              <a:xfrm>
                <a:off x="1731975" y="3857740"/>
                <a:ext cx="1119867" cy="1426637"/>
              </a:xfrm>
              <a:custGeom>
                <a:avLst/>
                <a:gdLst>
                  <a:gd name="T0" fmla="*/ 119 w 446"/>
                  <a:gd name="T1" fmla="*/ 0 h 568"/>
                  <a:gd name="T2" fmla="*/ 0 w 446"/>
                  <a:gd name="T3" fmla="*/ 284 h 568"/>
                  <a:gd name="T4" fmla="*/ 0 w 446"/>
                  <a:gd name="T5" fmla="*/ 483 h 568"/>
                  <a:gd name="T6" fmla="*/ 181 w 446"/>
                  <a:gd name="T7" fmla="*/ 558 h 568"/>
                  <a:gd name="T8" fmla="*/ 266 w 446"/>
                  <a:gd name="T9" fmla="*/ 568 h 568"/>
                  <a:gd name="T10" fmla="*/ 446 w 446"/>
                  <a:gd name="T11" fmla="*/ 140 h 568"/>
                  <a:gd name="T12" fmla="*/ 119 w 446"/>
                  <a:gd name="T13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6" h="568">
                    <a:moveTo>
                      <a:pt x="119" y="0"/>
                    </a:moveTo>
                    <a:cubicBezTo>
                      <a:pt x="83" y="85"/>
                      <a:pt x="41" y="186"/>
                      <a:pt x="0" y="284"/>
                    </a:cubicBezTo>
                    <a:cubicBezTo>
                      <a:pt x="0" y="483"/>
                      <a:pt x="0" y="483"/>
                      <a:pt x="0" y="483"/>
                    </a:cubicBezTo>
                    <a:cubicBezTo>
                      <a:pt x="181" y="558"/>
                      <a:pt x="181" y="558"/>
                      <a:pt x="181" y="558"/>
                    </a:cubicBezTo>
                    <a:cubicBezTo>
                      <a:pt x="266" y="568"/>
                      <a:pt x="266" y="568"/>
                      <a:pt x="266" y="568"/>
                    </a:cubicBezTo>
                    <a:cubicBezTo>
                      <a:pt x="320" y="439"/>
                      <a:pt x="392" y="269"/>
                      <a:pt x="446" y="140"/>
                    </a:cubicBezTo>
                    <a:cubicBezTo>
                      <a:pt x="349" y="57"/>
                      <a:pt x="246" y="13"/>
                      <a:pt x="11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29" name="Freeform 228"/>
              <p:cNvSpPr>
                <a:spLocks/>
              </p:cNvSpPr>
              <p:nvPr/>
            </p:nvSpPr>
            <p:spPr bwMode="auto">
              <a:xfrm>
                <a:off x="2248918" y="1733708"/>
                <a:ext cx="956399" cy="1872461"/>
              </a:xfrm>
              <a:custGeom>
                <a:avLst/>
                <a:gdLst>
                  <a:gd name="T0" fmla="*/ 269 w 381"/>
                  <a:gd name="T1" fmla="*/ 375 h 746"/>
                  <a:gd name="T2" fmla="*/ 257 w 381"/>
                  <a:gd name="T3" fmla="*/ 394 h 746"/>
                  <a:gd name="T4" fmla="*/ 293 w 381"/>
                  <a:gd name="T5" fmla="*/ 239 h 746"/>
                  <a:gd name="T6" fmla="*/ 293 w 381"/>
                  <a:gd name="T7" fmla="*/ 237 h 746"/>
                  <a:gd name="T8" fmla="*/ 312 w 381"/>
                  <a:gd name="T9" fmla="*/ 214 h 746"/>
                  <a:gd name="T10" fmla="*/ 363 w 381"/>
                  <a:gd name="T11" fmla="*/ 134 h 746"/>
                  <a:gd name="T12" fmla="*/ 354 w 381"/>
                  <a:gd name="T13" fmla="*/ 20 h 746"/>
                  <a:gd name="T14" fmla="*/ 301 w 381"/>
                  <a:gd name="T15" fmla="*/ 28 h 746"/>
                  <a:gd name="T16" fmla="*/ 182 w 381"/>
                  <a:gd name="T17" fmla="*/ 173 h 746"/>
                  <a:gd name="T18" fmla="*/ 43 w 381"/>
                  <a:gd name="T19" fmla="*/ 406 h 746"/>
                  <a:gd name="T20" fmla="*/ 24 w 381"/>
                  <a:gd name="T21" fmla="*/ 454 h 746"/>
                  <a:gd name="T22" fmla="*/ 24 w 381"/>
                  <a:gd name="T23" fmla="*/ 456 h 746"/>
                  <a:gd name="T24" fmla="*/ 0 w 381"/>
                  <a:gd name="T25" fmla="*/ 648 h 746"/>
                  <a:gd name="T26" fmla="*/ 119 w 381"/>
                  <a:gd name="T27" fmla="*/ 732 h 746"/>
                  <a:gd name="T28" fmla="*/ 265 w 381"/>
                  <a:gd name="T29" fmla="*/ 693 h 746"/>
                  <a:gd name="T30" fmla="*/ 321 w 381"/>
                  <a:gd name="T31" fmla="*/ 517 h 746"/>
                  <a:gd name="T32" fmla="*/ 269 w 381"/>
                  <a:gd name="T33" fmla="*/ 375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81" h="746">
                    <a:moveTo>
                      <a:pt x="269" y="375"/>
                    </a:moveTo>
                    <a:cubicBezTo>
                      <a:pt x="267" y="387"/>
                      <a:pt x="257" y="394"/>
                      <a:pt x="257" y="394"/>
                    </a:cubicBezTo>
                    <a:cubicBezTo>
                      <a:pt x="257" y="393"/>
                      <a:pt x="278" y="299"/>
                      <a:pt x="293" y="239"/>
                    </a:cubicBezTo>
                    <a:cubicBezTo>
                      <a:pt x="293" y="237"/>
                      <a:pt x="293" y="237"/>
                      <a:pt x="293" y="237"/>
                    </a:cubicBezTo>
                    <a:cubicBezTo>
                      <a:pt x="298" y="230"/>
                      <a:pt x="305" y="222"/>
                      <a:pt x="312" y="214"/>
                    </a:cubicBezTo>
                    <a:cubicBezTo>
                      <a:pt x="329" y="194"/>
                      <a:pt x="351" y="169"/>
                      <a:pt x="363" y="134"/>
                    </a:cubicBezTo>
                    <a:cubicBezTo>
                      <a:pt x="379" y="90"/>
                      <a:pt x="381" y="36"/>
                      <a:pt x="354" y="20"/>
                    </a:cubicBezTo>
                    <a:cubicBezTo>
                      <a:pt x="323" y="0"/>
                      <a:pt x="308" y="19"/>
                      <a:pt x="301" y="28"/>
                    </a:cubicBezTo>
                    <a:cubicBezTo>
                      <a:pt x="268" y="70"/>
                      <a:pt x="182" y="173"/>
                      <a:pt x="182" y="173"/>
                    </a:cubicBezTo>
                    <a:cubicBezTo>
                      <a:pt x="182" y="173"/>
                      <a:pt x="104" y="304"/>
                      <a:pt x="43" y="406"/>
                    </a:cubicBezTo>
                    <a:cubicBezTo>
                      <a:pt x="35" y="419"/>
                      <a:pt x="27" y="435"/>
                      <a:pt x="24" y="454"/>
                    </a:cubicBezTo>
                    <a:cubicBezTo>
                      <a:pt x="24" y="456"/>
                      <a:pt x="24" y="456"/>
                      <a:pt x="24" y="456"/>
                    </a:cubicBezTo>
                    <a:cubicBezTo>
                      <a:pt x="17" y="519"/>
                      <a:pt x="7" y="597"/>
                      <a:pt x="0" y="648"/>
                    </a:cubicBezTo>
                    <a:cubicBezTo>
                      <a:pt x="0" y="648"/>
                      <a:pt x="38" y="718"/>
                      <a:pt x="119" y="732"/>
                    </a:cubicBezTo>
                    <a:cubicBezTo>
                      <a:pt x="201" y="746"/>
                      <a:pt x="265" y="693"/>
                      <a:pt x="265" y="693"/>
                    </a:cubicBezTo>
                    <a:cubicBezTo>
                      <a:pt x="303" y="659"/>
                      <a:pt x="321" y="603"/>
                      <a:pt x="321" y="517"/>
                    </a:cubicBezTo>
                    <a:cubicBezTo>
                      <a:pt x="320" y="482"/>
                      <a:pt x="318" y="423"/>
                      <a:pt x="269" y="375"/>
                    </a:cubicBezTo>
                    <a:close/>
                  </a:path>
                </a:pathLst>
              </a:custGeom>
              <a:solidFill>
                <a:srgbClr val="F5C8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30" name="Freeform 229"/>
              <p:cNvSpPr>
                <a:spLocks/>
              </p:cNvSpPr>
              <p:nvPr/>
            </p:nvSpPr>
            <p:spPr bwMode="auto">
              <a:xfrm>
                <a:off x="1278762" y="4368280"/>
                <a:ext cx="1409828" cy="1493594"/>
              </a:xfrm>
              <a:custGeom>
                <a:avLst/>
                <a:gdLst>
                  <a:gd name="T0" fmla="*/ 280 w 431"/>
                  <a:gd name="T1" fmla="*/ 142 h 608"/>
                  <a:gd name="T2" fmla="*/ 135 w 431"/>
                  <a:gd name="T3" fmla="*/ 63 h 608"/>
                  <a:gd name="T4" fmla="*/ 0 w 431"/>
                  <a:gd name="T5" fmla="*/ 61 h 608"/>
                  <a:gd name="T6" fmla="*/ 0 w 431"/>
                  <a:gd name="T7" fmla="*/ 608 h 608"/>
                  <a:gd name="T8" fmla="*/ 312 w 431"/>
                  <a:gd name="T9" fmla="*/ 608 h 608"/>
                  <a:gd name="T10" fmla="*/ 356 w 431"/>
                  <a:gd name="T11" fmla="*/ 474 h 608"/>
                  <a:gd name="T12" fmla="*/ 280 w 431"/>
                  <a:gd name="T13" fmla="*/ 142 h 608"/>
                  <a:gd name="connsiteX0" fmla="*/ 10687 w 13034"/>
                  <a:gd name="connsiteY0" fmla="*/ 1919 h 9784"/>
                  <a:gd name="connsiteX1" fmla="*/ 7322 w 13034"/>
                  <a:gd name="connsiteY1" fmla="*/ 619 h 9784"/>
                  <a:gd name="connsiteX2" fmla="*/ 4190 w 13034"/>
                  <a:gd name="connsiteY2" fmla="*/ 586 h 9784"/>
                  <a:gd name="connsiteX3" fmla="*/ 0 w 13034"/>
                  <a:gd name="connsiteY3" fmla="*/ 6857 h 9784"/>
                  <a:gd name="connsiteX4" fmla="*/ 4190 w 13034"/>
                  <a:gd name="connsiteY4" fmla="*/ 9583 h 9784"/>
                  <a:gd name="connsiteX5" fmla="*/ 11429 w 13034"/>
                  <a:gd name="connsiteY5" fmla="*/ 9583 h 9784"/>
                  <a:gd name="connsiteX6" fmla="*/ 12450 w 13034"/>
                  <a:gd name="connsiteY6" fmla="*/ 7379 h 9784"/>
                  <a:gd name="connsiteX7" fmla="*/ 10687 w 13034"/>
                  <a:gd name="connsiteY7" fmla="*/ 1919 h 9784"/>
                  <a:gd name="connsiteX0" fmla="*/ 8199 w 10000"/>
                  <a:gd name="connsiteY0" fmla="*/ 1961 h 10001"/>
                  <a:gd name="connsiteX1" fmla="*/ 5618 w 10000"/>
                  <a:gd name="connsiteY1" fmla="*/ 633 h 10001"/>
                  <a:gd name="connsiteX2" fmla="*/ 3215 w 10000"/>
                  <a:gd name="connsiteY2" fmla="*/ 599 h 10001"/>
                  <a:gd name="connsiteX3" fmla="*/ 0 w 10000"/>
                  <a:gd name="connsiteY3" fmla="*/ 7008 h 10001"/>
                  <a:gd name="connsiteX4" fmla="*/ 3215 w 10000"/>
                  <a:gd name="connsiteY4" fmla="*/ 9795 h 10001"/>
                  <a:gd name="connsiteX5" fmla="*/ 8769 w 10000"/>
                  <a:gd name="connsiteY5" fmla="*/ 9795 h 10001"/>
                  <a:gd name="connsiteX6" fmla="*/ 9552 w 10000"/>
                  <a:gd name="connsiteY6" fmla="*/ 7542 h 10001"/>
                  <a:gd name="connsiteX7" fmla="*/ 8199 w 10000"/>
                  <a:gd name="connsiteY7" fmla="*/ 1961 h 1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1">
                    <a:moveTo>
                      <a:pt x="8199" y="1961"/>
                    </a:moveTo>
                    <a:cubicBezTo>
                      <a:pt x="8003" y="734"/>
                      <a:pt x="6757" y="-259"/>
                      <a:pt x="5618" y="633"/>
                    </a:cubicBezTo>
                    <a:cubicBezTo>
                      <a:pt x="5226" y="-426"/>
                      <a:pt x="3962" y="45"/>
                      <a:pt x="3215" y="599"/>
                    </a:cubicBezTo>
                    <a:cubicBezTo>
                      <a:pt x="2092" y="487"/>
                      <a:pt x="8" y="4633"/>
                      <a:pt x="0" y="7008"/>
                    </a:cubicBezTo>
                    <a:cubicBezTo>
                      <a:pt x="8" y="7698"/>
                      <a:pt x="1753" y="9331"/>
                      <a:pt x="3215" y="9795"/>
                    </a:cubicBezTo>
                    <a:cubicBezTo>
                      <a:pt x="4676" y="10259"/>
                      <a:pt x="8769" y="9795"/>
                      <a:pt x="8769" y="9795"/>
                    </a:cubicBezTo>
                    <a:cubicBezTo>
                      <a:pt x="9196" y="8584"/>
                      <a:pt x="9498" y="7711"/>
                      <a:pt x="9552" y="7542"/>
                    </a:cubicBezTo>
                    <a:cubicBezTo>
                      <a:pt x="9854" y="6668"/>
                      <a:pt x="10887" y="-90"/>
                      <a:pt x="8199" y="196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21583304">
                <a:off x="5436616" y="3020894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21583304">
                <a:off x="5436616" y="3470360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21583304">
                <a:off x="5436616" y="3919827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21583304">
                <a:off x="5436615" y="4369296"/>
                <a:ext cx="236224" cy="215108"/>
              </a:xfrm>
              <a:prstGeom prst="rect">
                <a:avLst/>
              </a:prstGeom>
              <a:solidFill>
                <a:schemeClr val="tx1">
                  <a:alpha val="784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" tIns="54000" rIns="54000" bIns="54000" rtlCol="0" anchor="ctr"/>
              <a:lstStyle/>
              <a:p>
                <a:pPr algn="ctr"/>
                <a:endParaRPr lang="en-GB" sz="1600">
                  <a:latin typeface="+mj-lt"/>
                </a:endParaRPr>
              </a:p>
            </p:txBody>
          </p:sp>
        </p:grpSp>
        <p:sp>
          <p:nvSpPr>
            <p:cNvPr id="184" name="Freeform 5"/>
            <p:cNvSpPr>
              <a:spLocks/>
            </p:cNvSpPr>
            <p:nvPr/>
          </p:nvSpPr>
          <p:spPr bwMode="auto">
            <a:xfrm>
              <a:off x="8278739" y="1445457"/>
              <a:ext cx="432048" cy="348691"/>
            </a:xfrm>
            <a:custGeom>
              <a:avLst/>
              <a:gdLst>
                <a:gd name="T0" fmla="*/ 4 w 343"/>
                <a:gd name="T1" fmla="*/ 192 h 277"/>
                <a:gd name="T2" fmla="*/ 40 w 343"/>
                <a:gd name="T3" fmla="*/ 244 h 277"/>
                <a:gd name="T4" fmla="*/ 53 w 343"/>
                <a:gd name="T5" fmla="*/ 272 h 277"/>
                <a:gd name="T6" fmla="*/ 56 w 343"/>
                <a:gd name="T7" fmla="*/ 273 h 277"/>
                <a:gd name="T8" fmla="*/ 60 w 343"/>
                <a:gd name="T9" fmla="*/ 268 h 277"/>
                <a:gd name="T10" fmla="*/ 69 w 343"/>
                <a:gd name="T11" fmla="*/ 255 h 277"/>
                <a:gd name="T12" fmla="*/ 144 w 343"/>
                <a:gd name="T13" fmla="*/ 171 h 277"/>
                <a:gd name="T14" fmla="*/ 337 w 343"/>
                <a:gd name="T15" fmla="*/ 60 h 277"/>
                <a:gd name="T16" fmla="*/ 337 w 343"/>
                <a:gd name="T17" fmla="*/ 0 h 277"/>
                <a:gd name="T18" fmla="*/ 144 w 343"/>
                <a:gd name="T19" fmla="*/ 111 h 277"/>
                <a:gd name="T20" fmla="*/ 71 w 343"/>
                <a:gd name="T21" fmla="*/ 192 h 277"/>
                <a:gd name="T22" fmla="*/ 55 w 343"/>
                <a:gd name="T23" fmla="*/ 215 h 277"/>
                <a:gd name="T24" fmla="*/ 41 w 343"/>
                <a:gd name="T25" fmla="*/ 187 h 277"/>
                <a:gd name="T26" fmla="*/ 4 w 343"/>
                <a:gd name="T27" fmla="*/ 132 h 277"/>
                <a:gd name="T28" fmla="*/ 4 w 343"/>
                <a:gd name="T29" fmla="*/ 162 h 277"/>
                <a:gd name="T30" fmla="*/ 4 w 343"/>
                <a:gd name="T31" fmla="*/ 1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3" h="277">
                  <a:moveTo>
                    <a:pt x="4" y="192"/>
                  </a:moveTo>
                  <a:cubicBezTo>
                    <a:pt x="17" y="208"/>
                    <a:pt x="29" y="225"/>
                    <a:pt x="40" y="244"/>
                  </a:cubicBezTo>
                  <a:cubicBezTo>
                    <a:pt x="43" y="251"/>
                    <a:pt x="47" y="268"/>
                    <a:pt x="53" y="272"/>
                  </a:cubicBezTo>
                  <a:cubicBezTo>
                    <a:pt x="54" y="276"/>
                    <a:pt x="55" y="277"/>
                    <a:pt x="56" y="273"/>
                  </a:cubicBezTo>
                  <a:cubicBezTo>
                    <a:pt x="57" y="271"/>
                    <a:pt x="59" y="269"/>
                    <a:pt x="60" y="268"/>
                  </a:cubicBezTo>
                  <a:cubicBezTo>
                    <a:pt x="63" y="263"/>
                    <a:pt x="66" y="259"/>
                    <a:pt x="69" y="255"/>
                  </a:cubicBezTo>
                  <a:cubicBezTo>
                    <a:pt x="91" y="225"/>
                    <a:pt x="116" y="197"/>
                    <a:pt x="144" y="171"/>
                  </a:cubicBezTo>
                  <a:cubicBezTo>
                    <a:pt x="200" y="121"/>
                    <a:pt x="265" y="83"/>
                    <a:pt x="337" y="60"/>
                  </a:cubicBezTo>
                  <a:cubicBezTo>
                    <a:pt x="343" y="57"/>
                    <a:pt x="331" y="1"/>
                    <a:pt x="337" y="0"/>
                  </a:cubicBezTo>
                  <a:cubicBezTo>
                    <a:pt x="265" y="23"/>
                    <a:pt x="200" y="61"/>
                    <a:pt x="144" y="111"/>
                  </a:cubicBezTo>
                  <a:cubicBezTo>
                    <a:pt x="117" y="136"/>
                    <a:pt x="92" y="163"/>
                    <a:pt x="71" y="192"/>
                  </a:cubicBezTo>
                  <a:cubicBezTo>
                    <a:pt x="69" y="195"/>
                    <a:pt x="57" y="215"/>
                    <a:pt x="55" y="215"/>
                  </a:cubicBezTo>
                  <a:cubicBezTo>
                    <a:pt x="54" y="216"/>
                    <a:pt x="43" y="190"/>
                    <a:pt x="41" y="187"/>
                  </a:cubicBezTo>
                  <a:cubicBezTo>
                    <a:pt x="31" y="167"/>
                    <a:pt x="18" y="149"/>
                    <a:pt x="4" y="132"/>
                  </a:cubicBezTo>
                  <a:cubicBezTo>
                    <a:pt x="7" y="135"/>
                    <a:pt x="4" y="157"/>
                    <a:pt x="4" y="162"/>
                  </a:cubicBezTo>
                  <a:cubicBezTo>
                    <a:pt x="4" y="168"/>
                    <a:pt x="0" y="187"/>
                    <a:pt x="4" y="1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>
                <a:latin typeface="+mj-lt"/>
              </a:endParaRPr>
            </a:p>
          </p:txBody>
        </p:sp>
        <p:sp>
          <p:nvSpPr>
            <p:cNvPr id="185" name="Freeform 5"/>
            <p:cNvSpPr>
              <a:spLocks/>
            </p:cNvSpPr>
            <p:nvPr/>
          </p:nvSpPr>
          <p:spPr bwMode="auto">
            <a:xfrm>
              <a:off x="8278739" y="2039196"/>
              <a:ext cx="432048" cy="348691"/>
            </a:xfrm>
            <a:custGeom>
              <a:avLst/>
              <a:gdLst>
                <a:gd name="T0" fmla="*/ 4 w 343"/>
                <a:gd name="T1" fmla="*/ 192 h 277"/>
                <a:gd name="T2" fmla="*/ 40 w 343"/>
                <a:gd name="T3" fmla="*/ 244 h 277"/>
                <a:gd name="T4" fmla="*/ 53 w 343"/>
                <a:gd name="T5" fmla="*/ 272 h 277"/>
                <a:gd name="T6" fmla="*/ 56 w 343"/>
                <a:gd name="T7" fmla="*/ 273 h 277"/>
                <a:gd name="T8" fmla="*/ 60 w 343"/>
                <a:gd name="T9" fmla="*/ 268 h 277"/>
                <a:gd name="T10" fmla="*/ 69 w 343"/>
                <a:gd name="T11" fmla="*/ 255 h 277"/>
                <a:gd name="T12" fmla="*/ 144 w 343"/>
                <a:gd name="T13" fmla="*/ 171 h 277"/>
                <a:gd name="T14" fmla="*/ 337 w 343"/>
                <a:gd name="T15" fmla="*/ 60 h 277"/>
                <a:gd name="T16" fmla="*/ 337 w 343"/>
                <a:gd name="T17" fmla="*/ 0 h 277"/>
                <a:gd name="T18" fmla="*/ 144 w 343"/>
                <a:gd name="T19" fmla="*/ 111 h 277"/>
                <a:gd name="T20" fmla="*/ 71 w 343"/>
                <a:gd name="T21" fmla="*/ 192 h 277"/>
                <a:gd name="T22" fmla="*/ 55 w 343"/>
                <a:gd name="T23" fmla="*/ 215 h 277"/>
                <a:gd name="T24" fmla="*/ 41 w 343"/>
                <a:gd name="T25" fmla="*/ 187 h 277"/>
                <a:gd name="T26" fmla="*/ 4 w 343"/>
                <a:gd name="T27" fmla="*/ 132 h 277"/>
                <a:gd name="T28" fmla="*/ 4 w 343"/>
                <a:gd name="T29" fmla="*/ 162 h 277"/>
                <a:gd name="T30" fmla="*/ 4 w 343"/>
                <a:gd name="T31" fmla="*/ 1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3" h="277">
                  <a:moveTo>
                    <a:pt x="4" y="192"/>
                  </a:moveTo>
                  <a:cubicBezTo>
                    <a:pt x="17" y="208"/>
                    <a:pt x="29" y="225"/>
                    <a:pt x="40" y="244"/>
                  </a:cubicBezTo>
                  <a:cubicBezTo>
                    <a:pt x="43" y="251"/>
                    <a:pt x="47" y="268"/>
                    <a:pt x="53" y="272"/>
                  </a:cubicBezTo>
                  <a:cubicBezTo>
                    <a:pt x="54" y="276"/>
                    <a:pt x="55" y="277"/>
                    <a:pt x="56" y="273"/>
                  </a:cubicBezTo>
                  <a:cubicBezTo>
                    <a:pt x="57" y="271"/>
                    <a:pt x="59" y="269"/>
                    <a:pt x="60" y="268"/>
                  </a:cubicBezTo>
                  <a:cubicBezTo>
                    <a:pt x="63" y="263"/>
                    <a:pt x="66" y="259"/>
                    <a:pt x="69" y="255"/>
                  </a:cubicBezTo>
                  <a:cubicBezTo>
                    <a:pt x="91" y="225"/>
                    <a:pt x="116" y="197"/>
                    <a:pt x="144" y="171"/>
                  </a:cubicBezTo>
                  <a:cubicBezTo>
                    <a:pt x="200" y="121"/>
                    <a:pt x="265" y="83"/>
                    <a:pt x="337" y="60"/>
                  </a:cubicBezTo>
                  <a:cubicBezTo>
                    <a:pt x="343" y="57"/>
                    <a:pt x="331" y="1"/>
                    <a:pt x="337" y="0"/>
                  </a:cubicBezTo>
                  <a:cubicBezTo>
                    <a:pt x="265" y="23"/>
                    <a:pt x="200" y="61"/>
                    <a:pt x="144" y="111"/>
                  </a:cubicBezTo>
                  <a:cubicBezTo>
                    <a:pt x="117" y="136"/>
                    <a:pt x="92" y="163"/>
                    <a:pt x="71" y="192"/>
                  </a:cubicBezTo>
                  <a:cubicBezTo>
                    <a:pt x="69" y="195"/>
                    <a:pt x="57" y="215"/>
                    <a:pt x="55" y="215"/>
                  </a:cubicBezTo>
                  <a:cubicBezTo>
                    <a:pt x="54" y="216"/>
                    <a:pt x="43" y="190"/>
                    <a:pt x="41" y="187"/>
                  </a:cubicBezTo>
                  <a:cubicBezTo>
                    <a:pt x="31" y="167"/>
                    <a:pt x="18" y="149"/>
                    <a:pt x="4" y="132"/>
                  </a:cubicBezTo>
                  <a:cubicBezTo>
                    <a:pt x="7" y="135"/>
                    <a:pt x="4" y="157"/>
                    <a:pt x="4" y="162"/>
                  </a:cubicBezTo>
                  <a:cubicBezTo>
                    <a:pt x="4" y="168"/>
                    <a:pt x="0" y="187"/>
                    <a:pt x="4" y="1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>
                <a:latin typeface="+mj-lt"/>
              </a:endParaRPr>
            </a:p>
          </p:txBody>
        </p:sp>
        <p:sp>
          <p:nvSpPr>
            <p:cNvPr id="186" name="Freeform 5"/>
            <p:cNvSpPr>
              <a:spLocks/>
            </p:cNvSpPr>
            <p:nvPr/>
          </p:nvSpPr>
          <p:spPr bwMode="auto">
            <a:xfrm>
              <a:off x="8275821" y="2630245"/>
              <a:ext cx="432048" cy="348691"/>
            </a:xfrm>
            <a:custGeom>
              <a:avLst/>
              <a:gdLst>
                <a:gd name="T0" fmla="*/ 4 w 343"/>
                <a:gd name="T1" fmla="*/ 192 h 277"/>
                <a:gd name="T2" fmla="*/ 40 w 343"/>
                <a:gd name="T3" fmla="*/ 244 h 277"/>
                <a:gd name="T4" fmla="*/ 53 w 343"/>
                <a:gd name="T5" fmla="*/ 272 h 277"/>
                <a:gd name="T6" fmla="*/ 56 w 343"/>
                <a:gd name="T7" fmla="*/ 273 h 277"/>
                <a:gd name="T8" fmla="*/ 60 w 343"/>
                <a:gd name="T9" fmla="*/ 268 h 277"/>
                <a:gd name="T10" fmla="*/ 69 w 343"/>
                <a:gd name="T11" fmla="*/ 255 h 277"/>
                <a:gd name="T12" fmla="*/ 144 w 343"/>
                <a:gd name="T13" fmla="*/ 171 h 277"/>
                <a:gd name="T14" fmla="*/ 337 w 343"/>
                <a:gd name="T15" fmla="*/ 60 h 277"/>
                <a:gd name="T16" fmla="*/ 337 w 343"/>
                <a:gd name="T17" fmla="*/ 0 h 277"/>
                <a:gd name="T18" fmla="*/ 144 w 343"/>
                <a:gd name="T19" fmla="*/ 111 h 277"/>
                <a:gd name="T20" fmla="*/ 71 w 343"/>
                <a:gd name="T21" fmla="*/ 192 h 277"/>
                <a:gd name="T22" fmla="*/ 55 w 343"/>
                <a:gd name="T23" fmla="*/ 215 h 277"/>
                <a:gd name="T24" fmla="*/ 41 w 343"/>
                <a:gd name="T25" fmla="*/ 187 h 277"/>
                <a:gd name="T26" fmla="*/ 4 w 343"/>
                <a:gd name="T27" fmla="*/ 132 h 277"/>
                <a:gd name="T28" fmla="*/ 4 w 343"/>
                <a:gd name="T29" fmla="*/ 162 h 277"/>
                <a:gd name="T30" fmla="*/ 4 w 343"/>
                <a:gd name="T31" fmla="*/ 19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3" h="277">
                  <a:moveTo>
                    <a:pt x="4" y="192"/>
                  </a:moveTo>
                  <a:cubicBezTo>
                    <a:pt x="17" y="208"/>
                    <a:pt x="29" y="225"/>
                    <a:pt x="40" y="244"/>
                  </a:cubicBezTo>
                  <a:cubicBezTo>
                    <a:pt x="43" y="251"/>
                    <a:pt x="47" y="268"/>
                    <a:pt x="53" y="272"/>
                  </a:cubicBezTo>
                  <a:cubicBezTo>
                    <a:pt x="54" y="276"/>
                    <a:pt x="55" y="277"/>
                    <a:pt x="56" y="273"/>
                  </a:cubicBezTo>
                  <a:cubicBezTo>
                    <a:pt x="57" y="271"/>
                    <a:pt x="59" y="269"/>
                    <a:pt x="60" y="268"/>
                  </a:cubicBezTo>
                  <a:cubicBezTo>
                    <a:pt x="63" y="263"/>
                    <a:pt x="66" y="259"/>
                    <a:pt x="69" y="255"/>
                  </a:cubicBezTo>
                  <a:cubicBezTo>
                    <a:pt x="91" y="225"/>
                    <a:pt x="116" y="197"/>
                    <a:pt x="144" y="171"/>
                  </a:cubicBezTo>
                  <a:cubicBezTo>
                    <a:pt x="200" y="121"/>
                    <a:pt x="265" y="83"/>
                    <a:pt x="337" y="60"/>
                  </a:cubicBezTo>
                  <a:cubicBezTo>
                    <a:pt x="343" y="57"/>
                    <a:pt x="331" y="1"/>
                    <a:pt x="337" y="0"/>
                  </a:cubicBezTo>
                  <a:cubicBezTo>
                    <a:pt x="265" y="23"/>
                    <a:pt x="200" y="61"/>
                    <a:pt x="144" y="111"/>
                  </a:cubicBezTo>
                  <a:cubicBezTo>
                    <a:pt x="117" y="136"/>
                    <a:pt x="92" y="163"/>
                    <a:pt x="71" y="192"/>
                  </a:cubicBezTo>
                  <a:cubicBezTo>
                    <a:pt x="69" y="195"/>
                    <a:pt x="57" y="215"/>
                    <a:pt x="55" y="215"/>
                  </a:cubicBezTo>
                  <a:cubicBezTo>
                    <a:pt x="54" y="216"/>
                    <a:pt x="43" y="190"/>
                    <a:pt x="41" y="187"/>
                  </a:cubicBezTo>
                  <a:cubicBezTo>
                    <a:pt x="31" y="167"/>
                    <a:pt x="18" y="149"/>
                    <a:pt x="4" y="132"/>
                  </a:cubicBezTo>
                  <a:cubicBezTo>
                    <a:pt x="7" y="135"/>
                    <a:pt x="4" y="157"/>
                    <a:pt x="4" y="162"/>
                  </a:cubicBezTo>
                  <a:cubicBezTo>
                    <a:pt x="4" y="168"/>
                    <a:pt x="0" y="187"/>
                    <a:pt x="4" y="192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600">
                <a:latin typeface="+mj-lt"/>
              </a:endParaRPr>
            </a:p>
          </p:txBody>
        </p:sp>
        <p:grpSp>
          <p:nvGrpSpPr>
            <p:cNvPr id="187" name="Group 186"/>
            <p:cNvGrpSpPr/>
            <p:nvPr/>
          </p:nvGrpSpPr>
          <p:grpSpPr>
            <a:xfrm rot="20972919">
              <a:off x="9382341" y="3210798"/>
              <a:ext cx="3046287" cy="5335075"/>
              <a:chOff x="7117237" y="2998438"/>
              <a:chExt cx="3046287" cy="5335075"/>
            </a:xfrm>
          </p:grpSpPr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7773943" y="4086815"/>
                <a:ext cx="0" cy="2831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89" name="Freeform 188"/>
              <p:cNvSpPr>
                <a:spLocks/>
              </p:cNvSpPr>
              <p:nvPr/>
            </p:nvSpPr>
            <p:spPr bwMode="auto">
              <a:xfrm>
                <a:off x="7632411" y="3493798"/>
                <a:ext cx="1399746" cy="1178957"/>
              </a:xfrm>
              <a:custGeom>
                <a:avLst/>
                <a:gdLst>
                  <a:gd name="T0" fmla="*/ 414 w 418"/>
                  <a:gd name="T1" fmla="*/ 126 h 352"/>
                  <a:gd name="T2" fmla="*/ 198 w 418"/>
                  <a:gd name="T3" fmla="*/ 2 h 352"/>
                  <a:gd name="T4" fmla="*/ 135 w 418"/>
                  <a:gd name="T5" fmla="*/ 6 h 352"/>
                  <a:gd name="T6" fmla="*/ 108 w 418"/>
                  <a:gd name="T7" fmla="*/ 34 h 352"/>
                  <a:gd name="T8" fmla="*/ 0 w 418"/>
                  <a:gd name="T9" fmla="*/ 142 h 352"/>
                  <a:gd name="T10" fmla="*/ 10 w 418"/>
                  <a:gd name="T11" fmla="*/ 155 h 352"/>
                  <a:gd name="T12" fmla="*/ 43 w 418"/>
                  <a:gd name="T13" fmla="*/ 180 h 352"/>
                  <a:gd name="T14" fmla="*/ 43 w 418"/>
                  <a:gd name="T15" fmla="*/ 192 h 352"/>
                  <a:gd name="T16" fmla="*/ 170 w 418"/>
                  <a:gd name="T17" fmla="*/ 100 h 352"/>
                  <a:gd name="T18" fmla="*/ 136 w 418"/>
                  <a:gd name="T19" fmla="*/ 159 h 352"/>
                  <a:gd name="T20" fmla="*/ 145 w 418"/>
                  <a:gd name="T21" fmla="*/ 247 h 352"/>
                  <a:gd name="T22" fmla="*/ 173 w 418"/>
                  <a:gd name="T23" fmla="*/ 308 h 352"/>
                  <a:gd name="T24" fmla="*/ 246 w 418"/>
                  <a:gd name="T25" fmla="*/ 316 h 352"/>
                  <a:gd name="T26" fmla="*/ 283 w 418"/>
                  <a:gd name="T27" fmla="*/ 184 h 352"/>
                  <a:gd name="T28" fmla="*/ 338 w 418"/>
                  <a:gd name="T29" fmla="*/ 222 h 352"/>
                  <a:gd name="T30" fmla="*/ 389 w 418"/>
                  <a:gd name="T31" fmla="*/ 207 h 352"/>
                  <a:gd name="T32" fmla="*/ 414 w 418"/>
                  <a:gd name="T33" fmla="*/ 126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8" h="352">
                    <a:moveTo>
                      <a:pt x="414" y="126"/>
                    </a:moveTo>
                    <a:cubicBezTo>
                      <a:pt x="402" y="47"/>
                      <a:pt x="265" y="9"/>
                      <a:pt x="198" y="2"/>
                    </a:cubicBezTo>
                    <a:cubicBezTo>
                      <a:pt x="183" y="0"/>
                      <a:pt x="149" y="0"/>
                      <a:pt x="135" y="6"/>
                    </a:cubicBezTo>
                    <a:cubicBezTo>
                      <a:pt x="125" y="10"/>
                      <a:pt x="115" y="26"/>
                      <a:pt x="108" y="34"/>
                    </a:cubicBezTo>
                    <a:cubicBezTo>
                      <a:pt x="75" y="73"/>
                      <a:pt x="45" y="103"/>
                      <a:pt x="0" y="142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15" y="164"/>
                      <a:pt x="33" y="173"/>
                      <a:pt x="43" y="180"/>
                    </a:cubicBezTo>
                    <a:cubicBezTo>
                      <a:pt x="43" y="192"/>
                      <a:pt x="43" y="192"/>
                      <a:pt x="43" y="192"/>
                    </a:cubicBezTo>
                    <a:cubicBezTo>
                      <a:pt x="99" y="182"/>
                      <a:pt x="134" y="142"/>
                      <a:pt x="170" y="100"/>
                    </a:cubicBezTo>
                    <a:cubicBezTo>
                      <a:pt x="152" y="125"/>
                      <a:pt x="136" y="159"/>
                      <a:pt x="136" y="159"/>
                    </a:cubicBezTo>
                    <a:cubicBezTo>
                      <a:pt x="136" y="159"/>
                      <a:pt x="141" y="215"/>
                      <a:pt x="145" y="247"/>
                    </a:cubicBezTo>
                    <a:cubicBezTo>
                      <a:pt x="173" y="308"/>
                      <a:pt x="173" y="308"/>
                      <a:pt x="173" y="308"/>
                    </a:cubicBezTo>
                    <a:cubicBezTo>
                      <a:pt x="180" y="352"/>
                      <a:pt x="223" y="340"/>
                      <a:pt x="246" y="316"/>
                    </a:cubicBezTo>
                    <a:cubicBezTo>
                      <a:pt x="279" y="282"/>
                      <a:pt x="291" y="231"/>
                      <a:pt x="283" y="184"/>
                    </a:cubicBezTo>
                    <a:cubicBezTo>
                      <a:pt x="300" y="199"/>
                      <a:pt x="318" y="212"/>
                      <a:pt x="338" y="222"/>
                    </a:cubicBezTo>
                    <a:cubicBezTo>
                      <a:pt x="364" y="234"/>
                      <a:pt x="373" y="232"/>
                      <a:pt x="389" y="207"/>
                    </a:cubicBezTo>
                    <a:cubicBezTo>
                      <a:pt x="404" y="184"/>
                      <a:pt x="418" y="155"/>
                      <a:pt x="414" y="126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0" name="Freeform 189"/>
              <p:cNvSpPr>
                <a:spLocks/>
              </p:cNvSpPr>
              <p:nvPr/>
            </p:nvSpPr>
            <p:spPr bwMode="auto">
              <a:xfrm>
                <a:off x="7308304" y="3417371"/>
                <a:ext cx="2186660" cy="3440629"/>
              </a:xfrm>
              <a:custGeom>
                <a:avLst/>
                <a:gdLst>
                  <a:gd name="T0" fmla="*/ 564 w 653"/>
                  <a:gd name="T1" fmla="*/ 606 h 1028"/>
                  <a:gd name="T2" fmla="*/ 624 w 653"/>
                  <a:gd name="T3" fmla="*/ 279 h 1028"/>
                  <a:gd name="T4" fmla="*/ 633 w 653"/>
                  <a:gd name="T5" fmla="*/ 136 h 1028"/>
                  <a:gd name="T6" fmla="*/ 505 w 653"/>
                  <a:gd name="T7" fmla="*/ 84 h 1028"/>
                  <a:gd name="T8" fmla="*/ 391 w 653"/>
                  <a:gd name="T9" fmla="*/ 46 h 1028"/>
                  <a:gd name="T10" fmla="*/ 207 w 653"/>
                  <a:gd name="T11" fmla="*/ 214 h 1028"/>
                  <a:gd name="T12" fmla="*/ 139 w 653"/>
                  <a:gd name="T13" fmla="*/ 136 h 1028"/>
                  <a:gd name="T14" fmla="*/ 99 w 653"/>
                  <a:gd name="T15" fmla="*/ 45 h 1028"/>
                  <a:gd name="T16" fmla="*/ 0 w 653"/>
                  <a:gd name="T17" fmla="*/ 29 h 1028"/>
                  <a:gd name="T18" fmla="*/ 7 w 653"/>
                  <a:gd name="T19" fmla="*/ 174 h 1028"/>
                  <a:gd name="T20" fmla="*/ 97 w 653"/>
                  <a:gd name="T21" fmla="*/ 342 h 1028"/>
                  <a:gd name="T22" fmla="*/ 152 w 653"/>
                  <a:gd name="T23" fmla="*/ 484 h 1028"/>
                  <a:gd name="T24" fmla="*/ 264 w 653"/>
                  <a:gd name="T25" fmla="*/ 638 h 1028"/>
                  <a:gd name="T26" fmla="*/ 338 w 653"/>
                  <a:gd name="T27" fmla="*/ 1006 h 1028"/>
                  <a:gd name="T28" fmla="*/ 653 w 653"/>
                  <a:gd name="T29" fmla="*/ 970 h 1028"/>
                  <a:gd name="T30" fmla="*/ 564 w 653"/>
                  <a:gd name="T31" fmla="*/ 606 h 1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3" h="1028">
                    <a:moveTo>
                      <a:pt x="564" y="606"/>
                    </a:moveTo>
                    <a:cubicBezTo>
                      <a:pt x="590" y="496"/>
                      <a:pt x="614" y="390"/>
                      <a:pt x="624" y="279"/>
                    </a:cubicBezTo>
                    <a:cubicBezTo>
                      <a:pt x="629" y="241"/>
                      <a:pt x="635" y="196"/>
                      <a:pt x="633" y="136"/>
                    </a:cubicBezTo>
                    <a:cubicBezTo>
                      <a:pt x="592" y="112"/>
                      <a:pt x="543" y="98"/>
                      <a:pt x="505" y="84"/>
                    </a:cubicBezTo>
                    <a:cubicBezTo>
                      <a:pt x="467" y="71"/>
                      <a:pt x="429" y="60"/>
                      <a:pt x="391" y="46"/>
                    </a:cubicBezTo>
                    <a:cubicBezTo>
                      <a:pt x="391" y="130"/>
                      <a:pt x="312" y="289"/>
                      <a:pt x="207" y="214"/>
                    </a:cubicBezTo>
                    <a:cubicBezTo>
                      <a:pt x="182" y="196"/>
                      <a:pt x="143" y="157"/>
                      <a:pt x="139" y="136"/>
                    </a:cubicBezTo>
                    <a:cubicBezTo>
                      <a:pt x="131" y="105"/>
                      <a:pt x="125" y="73"/>
                      <a:pt x="99" y="45"/>
                    </a:cubicBezTo>
                    <a:cubicBezTo>
                      <a:pt x="76" y="19"/>
                      <a:pt x="14" y="0"/>
                      <a:pt x="0" y="29"/>
                    </a:cubicBezTo>
                    <a:cubicBezTo>
                      <a:pt x="6" y="78"/>
                      <a:pt x="18" y="141"/>
                      <a:pt x="7" y="174"/>
                    </a:cubicBezTo>
                    <a:cubicBezTo>
                      <a:pt x="18" y="214"/>
                      <a:pt x="74" y="285"/>
                      <a:pt x="97" y="342"/>
                    </a:cubicBezTo>
                    <a:cubicBezTo>
                      <a:pt x="120" y="401"/>
                      <a:pt x="125" y="428"/>
                      <a:pt x="152" y="484"/>
                    </a:cubicBezTo>
                    <a:cubicBezTo>
                      <a:pt x="178" y="545"/>
                      <a:pt x="227" y="595"/>
                      <a:pt x="264" y="638"/>
                    </a:cubicBezTo>
                    <a:cubicBezTo>
                      <a:pt x="289" y="694"/>
                      <a:pt x="319" y="907"/>
                      <a:pt x="338" y="1006"/>
                    </a:cubicBezTo>
                    <a:cubicBezTo>
                      <a:pt x="422" y="1028"/>
                      <a:pt x="563" y="1027"/>
                      <a:pt x="653" y="970"/>
                    </a:cubicBezTo>
                    <a:lnTo>
                      <a:pt x="564" y="606"/>
                    </a:lnTo>
                    <a:close/>
                  </a:path>
                </a:pathLst>
              </a:custGeom>
              <a:solidFill>
                <a:srgbClr val="F5C8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1" name="Freeform 190"/>
              <p:cNvSpPr>
                <a:spLocks/>
              </p:cNvSpPr>
              <p:nvPr/>
            </p:nvSpPr>
            <p:spPr bwMode="auto">
              <a:xfrm>
                <a:off x="7335195" y="3490967"/>
                <a:ext cx="213713" cy="243434"/>
              </a:xfrm>
              <a:custGeom>
                <a:avLst/>
                <a:gdLst>
                  <a:gd name="T0" fmla="*/ 12 w 64"/>
                  <a:gd name="T1" fmla="*/ 71 h 73"/>
                  <a:gd name="T2" fmla="*/ 53 w 64"/>
                  <a:gd name="T3" fmla="*/ 59 h 73"/>
                  <a:gd name="T4" fmla="*/ 62 w 64"/>
                  <a:gd name="T5" fmla="*/ 56 h 73"/>
                  <a:gd name="T6" fmla="*/ 52 w 64"/>
                  <a:gd name="T7" fmla="*/ 2 h 73"/>
                  <a:gd name="T8" fmla="*/ 41 w 64"/>
                  <a:gd name="T9" fmla="*/ 4 h 73"/>
                  <a:gd name="T10" fmla="*/ 50 w 64"/>
                  <a:gd name="T11" fmla="*/ 58 h 73"/>
                  <a:gd name="T12" fmla="*/ 58 w 64"/>
                  <a:gd name="T13" fmla="*/ 55 h 73"/>
                  <a:gd name="T14" fmla="*/ 2 w 64"/>
                  <a:gd name="T15" fmla="*/ 71 h 73"/>
                  <a:gd name="T16" fmla="*/ 12 w 64"/>
                  <a:gd name="T17" fmla="*/ 7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73">
                    <a:moveTo>
                      <a:pt x="12" y="71"/>
                    </a:moveTo>
                    <a:cubicBezTo>
                      <a:pt x="25" y="60"/>
                      <a:pt x="38" y="59"/>
                      <a:pt x="53" y="59"/>
                    </a:cubicBezTo>
                    <a:cubicBezTo>
                      <a:pt x="55" y="59"/>
                      <a:pt x="61" y="58"/>
                      <a:pt x="62" y="56"/>
                    </a:cubicBezTo>
                    <a:cubicBezTo>
                      <a:pt x="64" y="37"/>
                      <a:pt x="61" y="19"/>
                      <a:pt x="52" y="2"/>
                    </a:cubicBezTo>
                    <a:cubicBezTo>
                      <a:pt x="50" y="0"/>
                      <a:pt x="40" y="3"/>
                      <a:pt x="41" y="4"/>
                    </a:cubicBezTo>
                    <a:cubicBezTo>
                      <a:pt x="50" y="21"/>
                      <a:pt x="53" y="39"/>
                      <a:pt x="50" y="58"/>
                    </a:cubicBezTo>
                    <a:cubicBezTo>
                      <a:pt x="53" y="57"/>
                      <a:pt x="56" y="56"/>
                      <a:pt x="58" y="55"/>
                    </a:cubicBezTo>
                    <a:cubicBezTo>
                      <a:pt x="38" y="54"/>
                      <a:pt x="18" y="57"/>
                      <a:pt x="2" y="71"/>
                    </a:cubicBezTo>
                    <a:cubicBezTo>
                      <a:pt x="0" y="73"/>
                      <a:pt x="10" y="72"/>
                      <a:pt x="12" y="71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2" name="Freeform 191"/>
              <p:cNvSpPr>
                <a:spLocks/>
              </p:cNvSpPr>
              <p:nvPr/>
            </p:nvSpPr>
            <p:spPr bwMode="auto">
              <a:xfrm>
                <a:off x="9125567" y="3744309"/>
                <a:ext cx="232111" cy="563295"/>
              </a:xfrm>
              <a:custGeom>
                <a:avLst/>
                <a:gdLst>
                  <a:gd name="T0" fmla="*/ 14 w 69"/>
                  <a:gd name="T1" fmla="*/ 21 h 168"/>
                  <a:gd name="T2" fmla="*/ 28 w 69"/>
                  <a:gd name="T3" fmla="*/ 168 h 168"/>
                  <a:gd name="T4" fmla="*/ 68 w 69"/>
                  <a:gd name="T5" fmla="*/ 41 h 168"/>
                  <a:gd name="T6" fmla="*/ 69 w 69"/>
                  <a:gd name="T7" fmla="*/ 27 h 168"/>
                  <a:gd name="T8" fmla="*/ 0 w 69"/>
                  <a:gd name="T9" fmla="*/ 0 h 168"/>
                  <a:gd name="T10" fmla="*/ 14 w 69"/>
                  <a:gd name="T11" fmla="*/ 2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168">
                    <a:moveTo>
                      <a:pt x="14" y="21"/>
                    </a:moveTo>
                    <a:cubicBezTo>
                      <a:pt x="36" y="61"/>
                      <a:pt x="27" y="124"/>
                      <a:pt x="28" y="168"/>
                    </a:cubicBezTo>
                    <a:cubicBezTo>
                      <a:pt x="29" y="122"/>
                      <a:pt x="60" y="85"/>
                      <a:pt x="68" y="41"/>
                    </a:cubicBezTo>
                    <a:cubicBezTo>
                      <a:pt x="68" y="36"/>
                      <a:pt x="69" y="32"/>
                      <a:pt x="69" y="27"/>
                    </a:cubicBezTo>
                    <a:cubicBezTo>
                      <a:pt x="46" y="16"/>
                      <a:pt x="22" y="8"/>
                      <a:pt x="0" y="0"/>
                    </a:cubicBezTo>
                    <a:cubicBezTo>
                      <a:pt x="5" y="7"/>
                      <a:pt x="10" y="13"/>
                      <a:pt x="14" y="21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3" name="Freeform 192"/>
              <p:cNvSpPr>
                <a:spLocks/>
              </p:cNvSpPr>
              <p:nvPr/>
            </p:nvSpPr>
            <p:spPr bwMode="auto">
              <a:xfrm>
                <a:off x="7230462" y="3101756"/>
                <a:ext cx="308538" cy="304293"/>
              </a:xfrm>
              <a:custGeom>
                <a:avLst/>
                <a:gdLst>
                  <a:gd name="T0" fmla="*/ 0 w 218"/>
                  <a:gd name="T1" fmla="*/ 40 h 215"/>
                  <a:gd name="T2" fmla="*/ 123 w 218"/>
                  <a:gd name="T3" fmla="*/ 215 h 215"/>
                  <a:gd name="T4" fmla="*/ 183 w 218"/>
                  <a:gd name="T5" fmla="*/ 175 h 215"/>
                  <a:gd name="T6" fmla="*/ 218 w 218"/>
                  <a:gd name="T7" fmla="*/ 116 h 215"/>
                  <a:gd name="T8" fmla="*/ 41 w 218"/>
                  <a:gd name="T9" fmla="*/ 0 h 215"/>
                  <a:gd name="T10" fmla="*/ 0 w 218"/>
                  <a:gd name="T11" fmla="*/ 4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8" h="215">
                    <a:moveTo>
                      <a:pt x="0" y="40"/>
                    </a:moveTo>
                    <a:lnTo>
                      <a:pt x="123" y="215"/>
                    </a:lnTo>
                    <a:lnTo>
                      <a:pt x="183" y="175"/>
                    </a:lnTo>
                    <a:lnTo>
                      <a:pt x="218" y="116"/>
                    </a:lnTo>
                    <a:lnTo>
                      <a:pt x="41" y="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EFC4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4" name="Freeform 193"/>
              <p:cNvSpPr>
                <a:spLocks/>
              </p:cNvSpPr>
              <p:nvPr/>
            </p:nvSpPr>
            <p:spPr bwMode="auto">
              <a:xfrm>
                <a:off x="7117237" y="2998438"/>
                <a:ext cx="171253" cy="159931"/>
              </a:xfrm>
              <a:custGeom>
                <a:avLst/>
                <a:gdLst>
                  <a:gd name="T0" fmla="*/ 7 w 121"/>
                  <a:gd name="T1" fmla="*/ 0 h 113"/>
                  <a:gd name="T2" fmla="*/ 0 w 121"/>
                  <a:gd name="T3" fmla="*/ 2 h 113"/>
                  <a:gd name="T4" fmla="*/ 80 w 121"/>
                  <a:gd name="T5" fmla="*/ 113 h 113"/>
                  <a:gd name="T6" fmla="*/ 121 w 121"/>
                  <a:gd name="T7" fmla="*/ 73 h 113"/>
                  <a:gd name="T8" fmla="*/ 7 w 121"/>
                  <a:gd name="T9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13">
                    <a:moveTo>
                      <a:pt x="7" y="0"/>
                    </a:moveTo>
                    <a:lnTo>
                      <a:pt x="0" y="2"/>
                    </a:lnTo>
                    <a:lnTo>
                      <a:pt x="80" y="113"/>
                    </a:lnTo>
                    <a:lnTo>
                      <a:pt x="121" y="7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32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5" name="Freeform 194"/>
              <p:cNvSpPr>
                <a:spLocks/>
              </p:cNvSpPr>
              <p:nvPr/>
            </p:nvSpPr>
            <p:spPr bwMode="auto">
              <a:xfrm>
                <a:off x="7404545" y="3265933"/>
                <a:ext cx="1916335" cy="1851231"/>
              </a:xfrm>
              <a:custGeom>
                <a:avLst/>
                <a:gdLst>
                  <a:gd name="T0" fmla="*/ 27 w 572"/>
                  <a:gd name="T1" fmla="*/ 5 h 553"/>
                  <a:gd name="T2" fmla="*/ 22 w 572"/>
                  <a:gd name="T3" fmla="*/ 22 h 553"/>
                  <a:gd name="T4" fmla="*/ 5 w 572"/>
                  <a:gd name="T5" fmla="*/ 28 h 553"/>
                  <a:gd name="T6" fmla="*/ 0 w 572"/>
                  <a:gd name="T7" fmla="*/ 42 h 553"/>
                  <a:gd name="T8" fmla="*/ 532 w 572"/>
                  <a:gd name="T9" fmla="*/ 553 h 553"/>
                  <a:gd name="T10" fmla="*/ 572 w 572"/>
                  <a:gd name="T11" fmla="*/ 511 h 553"/>
                  <a:gd name="T12" fmla="*/ 40 w 572"/>
                  <a:gd name="T13" fmla="*/ 0 h 553"/>
                  <a:gd name="T14" fmla="*/ 27 w 572"/>
                  <a:gd name="T15" fmla="*/ 5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2" h="553">
                    <a:moveTo>
                      <a:pt x="27" y="5"/>
                    </a:moveTo>
                    <a:cubicBezTo>
                      <a:pt x="28" y="12"/>
                      <a:pt x="27" y="17"/>
                      <a:pt x="22" y="22"/>
                    </a:cubicBezTo>
                    <a:cubicBezTo>
                      <a:pt x="17" y="28"/>
                      <a:pt x="11" y="29"/>
                      <a:pt x="5" y="28"/>
                    </a:cubicBezTo>
                    <a:cubicBezTo>
                      <a:pt x="5" y="32"/>
                      <a:pt x="2" y="38"/>
                      <a:pt x="0" y="42"/>
                    </a:cubicBezTo>
                    <a:cubicBezTo>
                      <a:pt x="532" y="553"/>
                      <a:pt x="532" y="553"/>
                      <a:pt x="532" y="553"/>
                    </a:cubicBezTo>
                    <a:cubicBezTo>
                      <a:pt x="572" y="511"/>
                      <a:pt x="572" y="511"/>
                      <a:pt x="572" y="511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7" y="2"/>
                      <a:pt x="30" y="6"/>
                      <a:pt x="27" y="5"/>
                    </a:cubicBezTo>
                    <a:close/>
                  </a:path>
                </a:pathLst>
              </a:custGeom>
              <a:solidFill>
                <a:srgbClr val="EE4E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7421529" y="3285747"/>
                <a:ext cx="1868214" cy="1798864"/>
              </a:xfrm>
              <a:custGeom>
                <a:avLst/>
                <a:gdLst>
                  <a:gd name="T0" fmla="*/ 558 w 558"/>
                  <a:gd name="T1" fmla="*/ 515 h 537"/>
                  <a:gd name="T2" fmla="*/ 22 w 558"/>
                  <a:gd name="T3" fmla="*/ 0 h 537"/>
                  <a:gd name="T4" fmla="*/ 17 w 558"/>
                  <a:gd name="T5" fmla="*/ 16 h 537"/>
                  <a:gd name="T6" fmla="*/ 0 w 558"/>
                  <a:gd name="T7" fmla="*/ 22 h 537"/>
                  <a:gd name="T8" fmla="*/ 536 w 558"/>
                  <a:gd name="T9" fmla="*/ 537 h 537"/>
                  <a:gd name="T10" fmla="*/ 558 w 558"/>
                  <a:gd name="T11" fmla="*/ 515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8" h="537">
                    <a:moveTo>
                      <a:pt x="558" y="515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3" y="6"/>
                      <a:pt x="22" y="11"/>
                      <a:pt x="17" y="16"/>
                    </a:cubicBezTo>
                    <a:cubicBezTo>
                      <a:pt x="12" y="21"/>
                      <a:pt x="6" y="22"/>
                      <a:pt x="0" y="22"/>
                    </a:cubicBezTo>
                    <a:cubicBezTo>
                      <a:pt x="536" y="537"/>
                      <a:pt x="536" y="537"/>
                      <a:pt x="536" y="537"/>
                    </a:cubicBezTo>
                    <a:lnTo>
                      <a:pt x="558" y="515"/>
                    </a:lnTo>
                    <a:close/>
                  </a:path>
                </a:pathLst>
              </a:custGeom>
              <a:solidFill>
                <a:srgbClr val="FC6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9186426" y="4979878"/>
                <a:ext cx="348167" cy="345337"/>
              </a:xfrm>
              <a:custGeom>
                <a:avLst/>
                <a:gdLst>
                  <a:gd name="T0" fmla="*/ 92 w 104"/>
                  <a:gd name="T1" fmla="*/ 50 h 103"/>
                  <a:gd name="T2" fmla="*/ 93 w 104"/>
                  <a:gd name="T3" fmla="*/ 91 h 103"/>
                  <a:gd name="T4" fmla="*/ 52 w 104"/>
                  <a:gd name="T5" fmla="*/ 92 h 103"/>
                  <a:gd name="T6" fmla="*/ 12 w 104"/>
                  <a:gd name="T7" fmla="*/ 52 h 103"/>
                  <a:gd name="T8" fmla="*/ 11 w 104"/>
                  <a:gd name="T9" fmla="*/ 12 h 103"/>
                  <a:gd name="T10" fmla="*/ 52 w 104"/>
                  <a:gd name="T11" fmla="*/ 11 h 103"/>
                  <a:gd name="T12" fmla="*/ 92 w 104"/>
                  <a:gd name="T13" fmla="*/ 5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3">
                    <a:moveTo>
                      <a:pt x="92" y="50"/>
                    </a:moveTo>
                    <a:cubicBezTo>
                      <a:pt x="104" y="61"/>
                      <a:pt x="104" y="79"/>
                      <a:pt x="93" y="91"/>
                    </a:cubicBezTo>
                    <a:cubicBezTo>
                      <a:pt x="82" y="102"/>
                      <a:pt x="64" y="103"/>
                      <a:pt x="52" y="9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0" y="41"/>
                      <a:pt x="0" y="23"/>
                      <a:pt x="11" y="12"/>
                    </a:cubicBezTo>
                    <a:cubicBezTo>
                      <a:pt x="22" y="0"/>
                      <a:pt x="40" y="0"/>
                      <a:pt x="52" y="11"/>
                    </a:cubicBezTo>
                    <a:lnTo>
                      <a:pt x="92" y="50"/>
                    </a:lnTo>
                    <a:close/>
                  </a:path>
                </a:pathLst>
              </a:custGeom>
              <a:solidFill>
                <a:srgbClr val="F7F3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9125567" y="4923266"/>
                <a:ext cx="288724" cy="287309"/>
              </a:xfrm>
              <a:custGeom>
                <a:avLst/>
                <a:gdLst>
                  <a:gd name="T0" fmla="*/ 204 w 204"/>
                  <a:gd name="T1" fmla="*/ 99 h 203"/>
                  <a:gd name="T2" fmla="*/ 104 w 204"/>
                  <a:gd name="T3" fmla="*/ 203 h 203"/>
                  <a:gd name="T4" fmla="*/ 0 w 204"/>
                  <a:gd name="T5" fmla="*/ 104 h 203"/>
                  <a:gd name="T6" fmla="*/ 102 w 204"/>
                  <a:gd name="T7" fmla="*/ 0 h 203"/>
                  <a:gd name="T8" fmla="*/ 204 w 204"/>
                  <a:gd name="T9" fmla="*/ 9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203">
                    <a:moveTo>
                      <a:pt x="204" y="99"/>
                    </a:moveTo>
                    <a:lnTo>
                      <a:pt x="104" y="203"/>
                    </a:lnTo>
                    <a:lnTo>
                      <a:pt x="0" y="104"/>
                    </a:lnTo>
                    <a:lnTo>
                      <a:pt x="102" y="0"/>
                    </a:lnTo>
                    <a:lnTo>
                      <a:pt x="204" y="99"/>
                    </a:lnTo>
                    <a:close/>
                  </a:path>
                </a:pathLst>
              </a:custGeom>
              <a:solidFill>
                <a:srgbClr val="716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199" name="Freeform 198"/>
              <p:cNvSpPr>
                <a:spLocks/>
              </p:cNvSpPr>
              <p:nvPr/>
            </p:nvSpPr>
            <p:spPr bwMode="auto">
              <a:xfrm>
                <a:off x="9125567" y="4923266"/>
                <a:ext cx="174084" cy="176915"/>
              </a:xfrm>
              <a:custGeom>
                <a:avLst/>
                <a:gdLst>
                  <a:gd name="T0" fmla="*/ 123 w 123"/>
                  <a:gd name="T1" fmla="*/ 21 h 125"/>
                  <a:gd name="T2" fmla="*/ 24 w 123"/>
                  <a:gd name="T3" fmla="*/ 125 h 125"/>
                  <a:gd name="T4" fmla="*/ 0 w 123"/>
                  <a:gd name="T5" fmla="*/ 104 h 125"/>
                  <a:gd name="T6" fmla="*/ 102 w 123"/>
                  <a:gd name="T7" fmla="*/ 0 h 125"/>
                  <a:gd name="T8" fmla="*/ 123 w 123"/>
                  <a:gd name="T9" fmla="*/ 2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5">
                    <a:moveTo>
                      <a:pt x="123" y="21"/>
                    </a:moveTo>
                    <a:lnTo>
                      <a:pt x="24" y="125"/>
                    </a:lnTo>
                    <a:lnTo>
                      <a:pt x="0" y="104"/>
                    </a:lnTo>
                    <a:lnTo>
                      <a:pt x="102" y="0"/>
                    </a:lnTo>
                    <a:lnTo>
                      <a:pt x="123" y="21"/>
                    </a:lnTo>
                    <a:close/>
                  </a:path>
                </a:pathLst>
              </a:custGeom>
              <a:solidFill>
                <a:srgbClr val="5A4A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0" name="Freeform 199"/>
              <p:cNvSpPr>
                <a:spLocks/>
              </p:cNvSpPr>
              <p:nvPr/>
            </p:nvSpPr>
            <p:spPr bwMode="auto">
              <a:xfrm>
                <a:off x="9257191" y="5043567"/>
                <a:ext cx="179745" cy="188237"/>
              </a:xfrm>
              <a:custGeom>
                <a:avLst/>
                <a:gdLst>
                  <a:gd name="T0" fmla="*/ 52 w 54"/>
                  <a:gd name="T1" fmla="*/ 2 h 56"/>
                  <a:gd name="T2" fmla="*/ 52 w 54"/>
                  <a:gd name="T3" fmla="*/ 10 h 56"/>
                  <a:gd name="T4" fmla="*/ 10 w 54"/>
                  <a:gd name="T5" fmla="*/ 54 h 56"/>
                  <a:gd name="T6" fmla="*/ 2 w 54"/>
                  <a:gd name="T7" fmla="*/ 54 h 56"/>
                  <a:gd name="T8" fmla="*/ 2 w 54"/>
                  <a:gd name="T9" fmla="*/ 46 h 56"/>
                  <a:gd name="T10" fmla="*/ 44 w 54"/>
                  <a:gd name="T11" fmla="*/ 2 h 56"/>
                  <a:gd name="T12" fmla="*/ 52 w 54"/>
                  <a:gd name="T1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56">
                    <a:moveTo>
                      <a:pt x="52" y="2"/>
                    </a:moveTo>
                    <a:cubicBezTo>
                      <a:pt x="54" y="4"/>
                      <a:pt x="54" y="8"/>
                      <a:pt x="52" y="10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6"/>
                      <a:pt x="4" y="56"/>
                      <a:pt x="2" y="54"/>
                    </a:cubicBezTo>
                    <a:cubicBezTo>
                      <a:pt x="0" y="52"/>
                      <a:pt x="0" y="48"/>
                      <a:pt x="2" y="46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6" y="0"/>
                      <a:pt x="50" y="0"/>
                      <a:pt x="52" y="2"/>
                    </a:cubicBezTo>
                    <a:close/>
                  </a:path>
                </a:pathLst>
              </a:custGeom>
              <a:solidFill>
                <a:srgbClr val="716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1" name="Freeform 200"/>
              <p:cNvSpPr>
                <a:spLocks/>
              </p:cNvSpPr>
              <p:nvPr/>
            </p:nvSpPr>
            <p:spPr bwMode="auto">
              <a:xfrm>
                <a:off x="9105752" y="4899205"/>
                <a:ext cx="183991" cy="191068"/>
              </a:xfrm>
              <a:custGeom>
                <a:avLst/>
                <a:gdLst>
                  <a:gd name="T0" fmla="*/ 53 w 55"/>
                  <a:gd name="T1" fmla="*/ 2 h 57"/>
                  <a:gd name="T2" fmla="*/ 53 w 55"/>
                  <a:gd name="T3" fmla="*/ 11 h 57"/>
                  <a:gd name="T4" fmla="*/ 11 w 55"/>
                  <a:gd name="T5" fmla="*/ 54 h 57"/>
                  <a:gd name="T6" fmla="*/ 2 w 55"/>
                  <a:gd name="T7" fmla="*/ 55 h 57"/>
                  <a:gd name="T8" fmla="*/ 2 w 55"/>
                  <a:gd name="T9" fmla="*/ 46 h 57"/>
                  <a:gd name="T10" fmla="*/ 44 w 55"/>
                  <a:gd name="T11" fmla="*/ 3 h 57"/>
                  <a:gd name="T12" fmla="*/ 53 w 55"/>
                  <a:gd name="T13" fmla="*/ 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57">
                    <a:moveTo>
                      <a:pt x="53" y="2"/>
                    </a:moveTo>
                    <a:cubicBezTo>
                      <a:pt x="55" y="5"/>
                      <a:pt x="55" y="8"/>
                      <a:pt x="53" y="11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8" y="57"/>
                      <a:pt x="5" y="57"/>
                      <a:pt x="2" y="55"/>
                    </a:cubicBezTo>
                    <a:cubicBezTo>
                      <a:pt x="0" y="52"/>
                      <a:pt x="0" y="49"/>
                      <a:pt x="2" y="46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7" y="0"/>
                      <a:pt x="50" y="0"/>
                      <a:pt x="53" y="2"/>
                    </a:cubicBezTo>
                    <a:close/>
                  </a:path>
                </a:pathLst>
              </a:custGeom>
              <a:solidFill>
                <a:srgbClr val="7165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2" name="Freeform 201"/>
              <p:cNvSpPr>
                <a:spLocks/>
              </p:cNvSpPr>
              <p:nvPr/>
            </p:nvSpPr>
            <p:spPr bwMode="auto">
              <a:xfrm>
                <a:off x="7546077" y="3094679"/>
                <a:ext cx="1811601" cy="1279444"/>
              </a:xfrm>
              <a:custGeom>
                <a:avLst/>
                <a:gdLst>
                  <a:gd name="T0" fmla="*/ 441 w 541"/>
                  <a:gd name="T1" fmla="*/ 324 h 382"/>
                  <a:gd name="T2" fmla="*/ 303 w 541"/>
                  <a:gd name="T3" fmla="*/ 223 h 382"/>
                  <a:gd name="T4" fmla="*/ 213 w 541"/>
                  <a:gd name="T5" fmla="*/ 127 h 382"/>
                  <a:gd name="T6" fmla="*/ 127 w 541"/>
                  <a:gd name="T7" fmla="*/ 102 h 382"/>
                  <a:gd name="T8" fmla="*/ 69 w 541"/>
                  <a:gd name="T9" fmla="*/ 110 h 382"/>
                  <a:gd name="T10" fmla="*/ 8 w 541"/>
                  <a:gd name="T11" fmla="*/ 46 h 382"/>
                  <a:gd name="T12" fmla="*/ 62 w 541"/>
                  <a:gd name="T13" fmla="*/ 31 h 382"/>
                  <a:gd name="T14" fmla="*/ 142 w 541"/>
                  <a:gd name="T15" fmla="*/ 0 h 382"/>
                  <a:gd name="T16" fmla="*/ 275 w 541"/>
                  <a:gd name="T17" fmla="*/ 18 h 382"/>
                  <a:gd name="T18" fmla="*/ 480 w 541"/>
                  <a:gd name="T19" fmla="*/ 201 h 382"/>
                  <a:gd name="T20" fmla="*/ 509 w 541"/>
                  <a:gd name="T21" fmla="*/ 382 h 382"/>
                  <a:gd name="T22" fmla="*/ 441 w 541"/>
                  <a:gd name="T23" fmla="*/ 32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1" h="382">
                    <a:moveTo>
                      <a:pt x="441" y="324"/>
                    </a:moveTo>
                    <a:cubicBezTo>
                      <a:pt x="404" y="276"/>
                      <a:pt x="331" y="247"/>
                      <a:pt x="303" y="223"/>
                    </a:cubicBezTo>
                    <a:cubicBezTo>
                      <a:pt x="260" y="198"/>
                      <a:pt x="228" y="162"/>
                      <a:pt x="213" y="127"/>
                    </a:cubicBezTo>
                    <a:cubicBezTo>
                      <a:pt x="183" y="129"/>
                      <a:pt x="152" y="117"/>
                      <a:pt x="127" y="102"/>
                    </a:cubicBezTo>
                    <a:cubicBezTo>
                      <a:pt x="116" y="104"/>
                      <a:pt x="78" y="111"/>
                      <a:pt x="69" y="110"/>
                    </a:cubicBezTo>
                    <a:cubicBezTo>
                      <a:pt x="43" y="105"/>
                      <a:pt x="0" y="92"/>
                      <a:pt x="8" y="46"/>
                    </a:cubicBezTo>
                    <a:cubicBezTo>
                      <a:pt x="34" y="39"/>
                      <a:pt x="44" y="38"/>
                      <a:pt x="62" y="31"/>
                    </a:cubicBezTo>
                    <a:cubicBezTo>
                      <a:pt x="90" y="21"/>
                      <a:pt x="118" y="9"/>
                      <a:pt x="142" y="0"/>
                    </a:cubicBezTo>
                    <a:cubicBezTo>
                      <a:pt x="178" y="6"/>
                      <a:pt x="219" y="10"/>
                      <a:pt x="275" y="18"/>
                    </a:cubicBezTo>
                    <a:cubicBezTo>
                      <a:pt x="308" y="46"/>
                      <a:pt x="442" y="174"/>
                      <a:pt x="480" y="201"/>
                    </a:cubicBezTo>
                    <a:cubicBezTo>
                      <a:pt x="541" y="247"/>
                      <a:pt x="525" y="284"/>
                      <a:pt x="509" y="382"/>
                    </a:cubicBezTo>
                    <a:cubicBezTo>
                      <a:pt x="509" y="382"/>
                      <a:pt x="455" y="341"/>
                      <a:pt x="441" y="324"/>
                    </a:cubicBezTo>
                    <a:close/>
                  </a:path>
                </a:pathLst>
              </a:custGeom>
              <a:solidFill>
                <a:srgbClr val="F5C8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3" name="Freeform 202"/>
              <p:cNvSpPr>
                <a:spLocks/>
              </p:cNvSpPr>
              <p:nvPr/>
            </p:nvSpPr>
            <p:spPr bwMode="auto">
              <a:xfrm>
                <a:off x="7321042" y="3881594"/>
                <a:ext cx="232111" cy="131625"/>
              </a:xfrm>
              <a:custGeom>
                <a:avLst/>
                <a:gdLst>
                  <a:gd name="T0" fmla="*/ 13 w 69"/>
                  <a:gd name="T1" fmla="*/ 37 h 39"/>
                  <a:gd name="T2" fmla="*/ 64 w 69"/>
                  <a:gd name="T3" fmla="*/ 3 h 39"/>
                  <a:gd name="T4" fmla="*/ 56 w 69"/>
                  <a:gd name="T5" fmla="*/ 1 h 39"/>
                  <a:gd name="T6" fmla="*/ 3 w 69"/>
                  <a:gd name="T7" fmla="*/ 36 h 39"/>
                  <a:gd name="T8" fmla="*/ 13 w 69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13" y="37"/>
                    </a:moveTo>
                    <a:cubicBezTo>
                      <a:pt x="28" y="22"/>
                      <a:pt x="47" y="13"/>
                      <a:pt x="64" y="3"/>
                    </a:cubicBezTo>
                    <a:cubicBezTo>
                      <a:pt x="69" y="0"/>
                      <a:pt x="58" y="0"/>
                      <a:pt x="56" y="1"/>
                    </a:cubicBezTo>
                    <a:cubicBezTo>
                      <a:pt x="37" y="12"/>
                      <a:pt x="18" y="21"/>
                      <a:pt x="3" y="36"/>
                    </a:cubicBezTo>
                    <a:cubicBezTo>
                      <a:pt x="0" y="39"/>
                      <a:pt x="11" y="39"/>
                      <a:pt x="13" y="37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4" name="Freeform 203"/>
              <p:cNvSpPr>
                <a:spLocks/>
              </p:cNvSpPr>
              <p:nvPr/>
            </p:nvSpPr>
            <p:spPr bwMode="auto">
              <a:xfrm>
                <a:off x="7357840" y="3939622"/>
                <a:ext cx="205221" cy="133040"/>
              </a:xfrm>
              <a:custGeom>
                <a:avLst/>
                <a:gdLst>
                  <a:gd name="T0" fmla="*/ 14 w 61"/>
                  <a:gd name="T1" fmla="*/ 36 h 40"/>
                  <a:gd name="T2" fmla="*/ 54 w 61"/>
                  <a:gd name="T3" fmla="*/ 10 h 40"/>
                  <a:gd name="T4" fmla="*/ 50 w 61"/>
                  <a:gd name="T5" fmla="*/ 3 h 40"/>
                  <a:gd name="T6" fmla="*/ 4 w 61"/>
                  <a:gd name="T7" fmla="*/ 32 h 40"/>
                  <a:gd name="T8" fmla="*/ 14 w 61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40">
                    <a:moveTo>
                      <a:pt x="14" y="36"/>
                    </a:moveTo>
                    <a:cubicBezTo>
                      <a:pt x="24" y="24"/>
                      <a:pt x="40" y="17"/>
                      <a:pt x="54" y="10"/>
                    </a:cubicBezTo>
                    <a:cubicBezTo>
                      <a:pt x="61" y="7"/>
                      <a:pt x="56" y="0"/>
                      <a:pt x="50" y="3"/>
                    </a:cubicBezTo>
                    <a:cubicBezTo>
                      <a:pt x="34" y="10"/>
                      <a:pt x="17" y="18"/>
                      <a:pt x="4" y="32"/>
                    </a:cubicBezTo>
                    <a:cubicBezTo>
                      <a:pt x="0" y="37"/>
                      <a:pt x="10" y="40"/>
                      <a:pt x="14" y="36"/>
                    </a:cubicBezTo>
                    <a:close/>
                  </a:path>
                </a:pathLst>
              </a:custGeom>
              <a:solidFill>
                <a:srgbClr val="E3B3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5" name="Freeform 204"/>
              <p:cNvSpPr>
                <a:spLocks/>
              </p:cNvSpPr>
              <p:nvPr/>
            </p:nvSpPr>
            <p:spPr bwMode="auto">
              <a:xfrm>
                <a:off x="8205613" y="5676213"/>
                <a:ext cx="1630441" cy="1848400"/>
              </a:xfrm>
              <a:custGeom>
                <a:avLst/>
                <a:gdLst>
                  <a:gd name="T0" fmla="*/ 338 w 487"/>
                  <a:gd name="T1" fmla="*/ 0 h 552"/>
                  <a:gd name="T2" fmla="*/ 487 w 487"/>
                  <a:gd name="T3" fmla="*/ 469 h 552"/>
                  <a:gd name="T4" fmla="*/ 225 w 487"/>
                  <a:gd name="T5" fmla="*/ 550 h 552"/>
                  <a:gd name="T6" fmla="*/ 140 w 487"/>
                  <a:gd name="T7" fmla="*/ 552 h 552"/>
                  <a:gd name="T8" fmla="*/ 0 w 487"/>
                  <a:gd name="T9" fmla="*/ 110 h 552"/>
                  <a:gd name="T10" fmla="*/ 338 w 487"/>
                  <a:gd name="T11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7" h="552">
                    <a:moveTo>
                      <a:pt x="338" y="0"/>
                    </a:moveTo>
                    <a:cubicBezTo>
                      <a:pt x="384" y="142"/>
                      <a:pt x="442" y="327"/>
                      <a:pt x="487" y="469"/>
                    </a:cubicBezTo>
                    <a:cubicBezTo>
                      <a:pt x="225" y="550"/>
                      <a:pt x="225" y="550"/>
                      <a:pt x="225" y="550"/>
                    </a:cubicBezTo>
                    <a:cubicBezTo>
                      <a:pt x="140" y="552"/>
                      <a:pt x="140" y="552"/>
                      <a:pt x="140" y="552"/>
                    </a:cubicBezTo>
                    <a:cubicBezTo>
                      <a:pt x="98" y="419"/>
                      <a:pt x="42" y="243"/>
                      <a:pt x="0" y="110"/>
                    </a:cubicBezTo>
                    <a:cubicBezTo>
                      <a:pt x="104" y="36"/>
                      <a:pt x="211" y="1"/>
                      <a:pt x="33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8319355" y="6363593"/>
                <a:ext cx="1844169" cy="1969920"/>
              </a:xfrm>
              <a:custGeom>
                <a:avLst/>
                <a:gdLst>
                  <a:gd name="T0" fmla="*/ 445 w 484"/>
                  <a:gd name="T1" fmla="*/ 104 h 622"/>
                  <a:gd name="T2" fmla="*/ 290 w 484"/>
                  <a:gd name="T3" fmla="*/ 72 h 622"/>
                  <a:gd name="T4" fmla="*/ 139 w 484"/>
                  <a:gd name="T5" fmla="*/ 138 h 622"/>
                  <a:gd name="T6" fmla="*/ 33 w 484"/>
                  <a:gd name="T7" fmla="*/ 462 h 622"/>
                  <a:gd name="T8" fmla="*/ 76 w 484"/>
                  <a:gd name="T9" fmla="*/ 622 h 622"/>
                  <a:gd name="T10" fmla="*/ 484 w 484"/>
                  <a:gd name="T11" fmla="*/ 622 h 622"/>
                  <a:gd name="T12" fmla="*/ 484 w 484"/>
                  <a:gd name="T13" fmla="*/ 168 h 622"/>
                  <a:gd name="T14" fmla="*/ 445 w 484"/>
                  <a:gd name="T15" fmla="*/ 104 h 622"/>
                  <a:gd name="connsiteX0" fmla="*/ 8693 w 11380"/>
                  <a:gd name="connsiteY0" fmla="*/ 1042 h 9462"/>
                  <a:gd name="connsiteX1" fmla="*/ 5491 w 11380"/>
                  <a:gd name="connsiteY1" fmla="*/ 528 h 9462"/>
                  <a:gd name="connsiteX2" fmla="*/ 2371 w 11380"/>
                  <a:gd name="connsiteY2" fmla="*/ 1589 h 9462"/>
                  <a:gd name="connsiteX3" fmla="*/ 181 w 11380"/>
                  <a:gd name="connsiteY3" fmla="*/ 6798 h 9462"/>
                  <a:gd name="connsiteX4" fmla="*/ 1069 w 11380"/>
                  <a:gd name="connsiteY4" fmla="*/ 9370 h 9462"/>
                  <a:gd name="connsiteX5" fmla="*/ 11380 w 11380"/>
                  <a:gd name="connsiteY5" fmla="*/ 9462 h 9462"/>
                  <a:gd name="connsiteX6" fmla="*/ 9499 w 11380"/>
                  <a:gd name="connsiteY6" fmla="*/ 2071 h 9462"/>
                  <a:gd name="connsiteX7" fmla="*/ 8693 w 11380"/>
                  <a:gd name="connsiteY7" fmla="*/ 1042 h 9462"/>
                  <a:gd name="connsiteX0" fmla="*/ 7639 w 10000"/>
                  <a:gd name="connsiteY0" fmla="*/ 1101 h 10000"/>
                  <a:gd name="connsiteX1" fmla="*/ 4825 w 10000"/>
                  <a:gd name="connsiteY1" fmla="*/ 558 h 10000"/>
                  <a:gd name="connsiteX2" fmla="*/ 2083 w 10000"/>
                  <a:gd name="connsiteY2" fmla="*/ 1679 h 10000"/>
                  <a:gd name="connsiteX3" fmla="*/ 159 w 10000"/>
                  <a:gd name="connsiteY3" fmla="*/ 7185 h 10000"/>
                  <a:gd name="connsiteX4" fmla="*/ 939 w 10000"/>
                  <a:gd name="connsiteY4" fmla="*/ 9903 h 10000"/>
                  <a:gd name="connsiteX5" fmla="*/ 10000 w 10000"/>
                  <a:gd name="connsiteY5" fmla="*/ 10000 h 10000"/>
                  <a:gd name="connsiteX6" fmla="*/ 9432 w 10000"/>
                  <a:gd name="connsiteY6" fmla="*/ 3349 h 10000"/>
                  <a:gd name="connsiteX7" fmla="*/ 7639 w 10000"/>
                  <a:gd name="connsiteY7" fmla="*/ 1101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00" h="10000">
                    <a:moveTo>
                      <a:pt x="7639" y="1101"/>
                    </a:moveTo>
                    <a:cubicBezTo>
                      <a:pt x="7094" y="405"/>
                      <a:pt x="5442" y="-666"/>
                      <a:pt x="4825" y="558"/>
                    </a:cubicBezTo>
                    <a:cubicBezTo>
                      <a:pt x="3772" y="-428"/>
                      <a:pt x="2410" y="456"/>
                      <a:pt x="2083" y="1679"/>
                    </a:cubicBezTo>
                    <a:cubicBezTo>
                      <a:pt x="-440" y="-615"/>
                      <a:pt x="-59" y="6266"/>
                      <a:pt x="159" y="7185"/>
                    </a:cubicBezTo>
                    <a:cubicBezTo>
                      <a:pt x="195" y="7354"/>
                      <a:pt x="595" y="8510"/>
                      <a:pt x="939" y="9903"/>
                    </a:cubicBezTo>
                    <a:lnTo>
                      <a:pt x="10000" y="10000"/>
                    </a:lnTo>
                    <a:cubicBezTo>
                      <a:pt x="10000" y="2286"/>
                      <a:pt x="9826" y="4832"/>
                      <a:pt x="9432" y="3349"/>
                    </a:cubicBezTo>
                    <a:cubicBezTo>
                      <a:pt x="9038" y="1866"/>
                      <a:pt x="8311" y="1848"/>
                      <a:pt x="7639" y="110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600">
                  <a:latin typeface="+mj-lt"/>
                </a:endParaRPr>
              </a:p>
            </p:txBody>
          </p:sp>
        </p:grpSp>
      </p:grpSp>
      <p:sp>
        <p:nvSpPr>
          <p:cNvPr id="8" name="Right Arrow 7"/>
          <p:cNvSpPr/>
          <p:nvPr/>
        </p:nvSpPr>
        <p:spPr>
          <a:xfrm>
            <a:off x="524894" y="2093594"/>
            <a:ext cx="365045" cy="253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sp>
        <p:nvSpPr>
          <p:cNvPr id="235" name="Right Arrow 234"/>
          <p:cNvSpPr/>
          <p:nvPr/>
        </p:nvSpPr>
        <p:spPr>
          <a:xfrm>
            <a:off x="2106794" y="2109284"/>
            <a:ext cx="365045" cy="253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72459" y="1792877"/>
            <a:ext cx="543739" cy="735177"/>
            <a:chOff x="6429325" y="1683314"/>
            <a:chExt cx="669837" cy="1051218"/>
          </a:xfrm>
        </p:grpSpPr>
        <p:sp>
          <p:nvSpPr>
            <p:cNvPr id="238" name="Freeform 606"/>
            <p:cNvSpPr>
              <a:spLocks/>
            </p:cNvSpPr>
            <p:nvPr/>
          </p:nvSpPr>
          <p:spPr bwMode="auto">
            <a:xfrm>
              <a:off x="6750692" y="1803343"/>
              <a:ext cx="67758" cy="63886"/>
            </a:xfrm>
            <a:custGeom>
              <a:avLst/>
              <a:gdLst>
                <a:gd name="T0" fmla="*/ 0 w 15"/>
                <a:gd name="T1" fmla="*/ 0 h 14"/>
                <a:gd name="T2" fmla="*/ 0 w 15"/>
                <a:gd name="T3" fmla="*/ 7 h 14"/>
                <a:gd name="T4" fmla="*/ 6 w 15"/>
                <a:gd name="T5" fmla="*/ 13 h 14"/>
                <a:gd name="T6" fmla="*/ 12 w 15"/>
                <a:gd name="T7" fmla="*/ 12 h 14"/>
                <a:gd name="T8" fmla="*/ 15 w 15"/>
                <a:gd name="T9" fmla="*/ 7 h 14"/>
                <a:gd name="T10" fmla="*/ 15 w 15"/>
                <a:gd name="T11" fmla="*/ 1 h 14"/>
                <a:gd name="T12" fmla="*/ 0 w 15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4">
                  <a:moveTo>
                    <a:pt x="0" y="0"/>
                  </a:moveTo>
                  <a:cubicBezTo>
                    <a:pt x="0" y="0"/>
                    <a:pt x="1" y="6"/>
                    <a:pt x="0" y="7"/>
                  </a:cubicBezTo>
                  <a:cubicBezTo>
                    <a:pt x="0" y="7"/>
                    <a:pt x="4" y="13"/>
                    <a:pt x="6" y="13"/>
                  </a:cubicBezTo>
                  <a:cubicBezTo>
                    <a:pt x="7" y="14"/>
                    <a:pt x="12" y="12"/>
                    <a:pt x="12" y="12"/>
                  </a:cubicBezTo>
                  <a:cubicBezTo>
                    <a:pt x="13" y="11"/>
                    <a:pt x="15" y="7"/>
                    <a:pt x="15" y="7"/>
                  </a:cubicBezTo>
                  <a:cubicBezTo>
                    <a:pt x="15" y="7"/>
                    <a:pt x="15" y="2"/>
                    <a:pt x="15" y="1"/>
                  </a:cubicBezTo>
                  <a:cubicBezTo>
                    <a:pt x="1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39" name="Freeform 607"/>
            <p:cNvSpPr>
              <a:spLocks/>
            </p:cNvSpPr>
            <p:nvPr/>
          </p:nvSpPr>
          <p:spPr bwMode="auto">
            <a:xfrm>
              <a:off x="6437069" y="1861421"/>
              <a:ext cx="42591" cy="42591"/>
            </a:xfrm>
            <a:custGeom>
              <a:avLst/>
              <a:gdLst>
                <a:gd name="T0" fmla="*/ 2 w 9"/>
                <a:gd name="T1" fmla="*/ 8 h 9"/>
                <a:gd name="T2" fmla="*/ 4 w 9"/>
                <a:gd name="T3" fmla="*/ 2 h 9"/>
                <a:gd name="T4" fmla="*/ 9 w 9"/>
                <a:gd name="T5" fmla="*/ 6 h 9"/>
                <a:gd name="T6" fmla="*/ 2 w 9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2" y="8"/>
                  </a:moveTo>
                  <a:cubicBezTo>
                    <a:pt x="2" y="8"/>
                    <a:pt x="0" y="3"/>
                    <a:pt x="4" y="2"/>
                  </a:cubicBezTo>
                  <a:cubicBezTo>
                    <a:pt x="8" y="0"/>
                    <a:pt x="9" y="6"/>
                    <a:pt x="9" y="6"/>
                  </a:cubicBezTo>
                  <a:cubicBezTo>
                    <a:pt x="9" y="6"/>
                    <a:pt x="2" y="9"/>
                    <a:pt x="2" y="8"/>
                  </a:cubicBez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0" name="Freeform 608"/>
            <p:cNvSpPr>
              <a:spLocks/>
            </p:cNvSpPr>
            <p:nvPr/>
          </p:nvSpPr>
          <p:spPr bwMode="auto">
            <a:xfrm>
              <a:off x="7058507" y="1884652"/>
              <a:ext cx="36783" cy="46463"/>
            </a:xfrm>
            <a:custGeom>
              <a:avLst/>
              <a:gdLst>
                <a:gd name="T0" fmla="*/ 0 w 8"/>
                <a:gd name="T1" fmla="*/ 5 h 10"/>
                <a:gd name="T2" fmla="*/ 3 w 8"/>
                <a:gd name="T3" fmla="*/ 10 h 10"/>
                <a:gd name="T4" fmla="*/ 8 w 8"/>
                <a:gd name="T5" fmla="*/ 7 h 10"/>
                <a:gd name="T6" fmla="*/ 6 w 8"/>
                <a:gd name="T7" fmla="*/ 2 h 10"/>
                <a:gd name="T8" fmla="*/ 0 w 8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">
                  <a:moveTo>
                    <a:pt x="0" y="5"/>
                  </a:moveTo>
                  <a:cubicBezTo>
                    <a:pt x="0" y="5"/>
                    <a:pt x="1" y="10"/>
                    <a:pt x="3" y="10"/>
                  </a:cubicBezTo>
                  <a:cubicBezTo>
                    <a:pt x="5" y="10"/>
                    <a:pt x="8" y="9"/>
                    <a:pt x="8" y="7"/>
                  </a:cubicBezTo>
                  <a:cubicBezTo>
                    <a:pt x="8" y="6"/>
                    <a:pt x="8" y="3"/>
                    <a:pt x="6" y="2"/>
                  </a:cubicBezTo>
                  <a:cubicBezTo>
                    <a:pt x="5" y="0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1" name="Freeform 609"/>
            <p:cNvSpPr>
              <a:spLocks/>
            </p:cNvSpPr>
            <p:nvPr/>
          </p:nvSpPr>
          <p:spPr bwMode="auto">
            <a:xfrm>
              <a:off x="6626791" y="2074375"/>
              <a:ext cx="311687" cy="154875"/>
            </a:xfrm>
            <a:custGeom>
              <a:avLst/>
              <a:gdLst>
                <a:gd name="T0" fmla="*/ 0 w 68"/>
                <a:gd name="T1" fmla="*/ 30 h 34"/>
                <a:gd name="T2" fmla="*/ 20 w 68"/>
                <a:gd name="T3" fmla="*/ 34 h 34"/>
                <a:gd name="T4" fmla="*/ 68 w 68"/>
                <a:gd name="T5" fmla="*/ 32 h 34"/>
                <a:gd name="T6" fmla="*/ 68 w 68"/>
                <a:gd name="T7" fmla="*/ 32 h 34"/>
                <a:gd name="T8" fmla="*/ 60 w 68"/>
                <a:gd name="T9" fmla="*/ 1 h 34"/>
                <a:gd name="T10" fmla="*/ 14 w 68"/>
                <a:gd name="T11" fmla="*/ 0 h 34"/>
                <a:gd name="T12" fmla="*/ 0 w 68"/>
                <a:gd name="T13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4">
                  <a:moveTo>
                    <a:pt x="0" y="30"/>
                  </a:moveTo>
                  <a:cubicBezTo>
                    <a:pt x="0" y="30"/>
                    <a:pt x="7" y="34"/>
                    <a:pt x="20" y="34"/>
                  </a:cubicBezTo>
                  <a:cubicBezTo>
                    <a:pt x="34" y="34"/>
                    <a:pt x="68" y="32"/>
                    <a:pt x="68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0" y="25"/>
                    <a:pt x="0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2" name="Freeform 610"/>
            <p:cNvSpPr>
              <a:spLocks/>
            </p:cNvSpPr>
            <p:nvPr/>
          </p:nvSpPr>
          <p:spPr bwMode="auto">
            <a:xfrm>
              <a:off x="6677126" y="2095670"/>
              <a:ext cx="228441" cy="584655"/>
            </a:xfrm>
            <a:custGeom>
              <a:avLst/>
              <a:gdLst>
                <a:gd name="T0" fmla="*/ 0 w 50"/>
                <a:gd name="T1" fmla="*/ 10 h 127"/>
                <a:gd name="T2" fmla="*/ 3 w 50"/>
                <a:gd name="T3" fmla="*/ 38 h 127"/>
                <a:gd name="T4" fmla="*/ 5 w 50"/>
                <a:gd name="T5" fmla="*/ 52 h 127"/>
                <a:gd name="T6" fmla="*/ 8 w 50"/>
                <a:gd name="T7" fmla="*/ 84 h 127"/>
                <a:gd name="T8" fmla="*/ 13 w 50"/>
                <a:gd name="T9" fmla="*/ 120 h 127"/>
                <a:gd name="T10" fmla="*/ 13 w 50"/>
                <a:gd name="T11" fmla="*/ 127 h 127"/>
                <a:gd name="T12" fmla="*/ 27 w 50"/>
                <a:gd name="T13" fmla="*/ 127 h 127"/>
                <a:gd name="T14" fmla="*/ 27 w 50"/>
                <a:gd name="T15" fmla="*/ 122 h 127"/>
                <a:gd name="T16" fmla="*/ 25 w 50"/>
                <a:gd name="T17" fmla="*/ 118 h 127"/>
                <a:gd name="T18" fmla="*/ 28 w 50"/>
                <a:gd name="T19" fmla="*/ 110 h 127"/>
                <a:gd name="T20" fmla="*/ 25 w 50"/>
                <a:gd name="T21" fmla="*/ 46 h 127"/>
                <a:gd name="T22" fmla="*/ 28 w 50"/>
                <a:gd name="T23" fmla="*/ 60 h 127"/>
                <a:gd name="T24" fmla="*/ 31 w 50"/>
                <a:gd name="T25" fmla="*/ 75 h 127"/>
                <a:gd name="T26" fmla="*/ 31 w 50"/>
                <a:gd name="T27" fmla="*/ 103 h 127"/>
                <a:gd name="T28" fmla="*/ 33 w 50"/>
                <a:gd name="T29" fmla="*/ 114 h 127"/>
                <a:gd name="T30" fmla="*/ 43 w 50"/>
                <a:gd name="T31" fmla="*/ 115 h 127"/>
                <a:gd name="T32" fmla="*/ 45 w 50"/>
                <a:gd name="T33" fmla="*/ 108 h 127"/>
                <a:gd name="T34" fmla="*/ 45 w 50"/>
                <a:gd name="T35" fmla="*/ 102 h 127"/>
                <a:gd name="T36" fmla="*/ 46 w 50"/>
                <a:gd name="T37" fmla="*/ 71 h 127"/>
                <a:gd name="T38" fmla="*/ 46 w 50"/>
                <a:gd name="T39" fmla="*/ 62 h 127"/>
                <a:gd name="T40" fmla="*/ 48 w 50"/>
                <a:gd name="T41" fmla="*/ 25 h 127"/>
                <a:gd name="T42" fmla="*/ 47 w 50"/>
                <a:gd name="T43" fmla="*/ 3 h 127"/>
                <a:gd name="T44" fmla="*/ 3 w 50"/>
                <a:gd name="T45" fmla="*/ 0 h 127"/>
                <a:gd name="T46" fmla="*/ 0 w 50"/>
                <a:gd name="T47" fmla="*/ 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127">
                  <a:moveTo>
                    <a:pt x="0" y="10"/>
                  </a:moveTo>
                  <a:cubicBezTo>
                    <a:pt x="0" y="10"/>
                    <a:pt x="1" y="34"/>
                    <a:pt x="3" y="38"/>
                  </a:cubicBezTo>
                  <a:cubicBezTo>
                    <a:pt x="5" y="42"/>
                    <a:pt x="5" y="51"/>
                    <a:pt x="5" y="52"/>
                  </a:cubicBezTo>
                  <a:cubicBezTo>
                    <a:pt x="5" y="54"/>
                    <a:pt x="4" y="78"/>
                    <a:pt x="8" y="84"/>
                  </a:cubicBezTo>
                  <a:cubicBezTo>
                    <a:pt x="8" y="84"/>
                    <a:pt x="11" y="119"/>
                    <a:pt x="13" y="120"/>
                  </a:cubicBezTo>
                  <a:cubicBezTo>
                    <a:pt x="13" y="120"/>
                    <a:pt x="9" y="126"/>
                    <a:pt x="13" y="127"/>
                  </a:cubicBezTo>
                  <a:cubicBezTo>
                    <a:pt x="13" y="127"/>
                    <a:pt x="25" y="126"/>
                    <a:pt x="27" y="127"/>
                  </a:cubicBezTo>
                  <a:cubicBezTo>
                    <a:pt x="27" y="127"/>
                    <a:pt x="28" y="123"/>
                    <a:pt x="27" y="122"/>
                  </a:cubicBezTo>
                  <a:cubicBezTo>
                    <a:pt x="26" y="121"/>
                    <a:pt x="25" y="118"/>
                    <a:pt x="25" y="118"/>
                  </a:cubicBezTo>
                  <a:cubicBezTo>
                    <a:pt x="25" y="118"/>
                    <a:pt x="29" y="112"/>
                    <a:pt x="28" y="110"/>
                  </a:cubicBezTo>
                  <a:cubicBezTo>
                    <a:pt x="27" y="108"/>
                    <a:pt x="22" y="52"/>
                    <a:pt x="25" y="46"/>
                  </a:cubicBezTo>
                  <a:cubicBezTo>
                    <a:pt x="25" y="46"/>
                    <a:pt x="27" y="60"/>
                    <a:pt x="28" y="60"/>
                  </a:cubicBezTo>
                  <a:cubicBezTo>
                    <a:pt x="28" y="60"/>
                    <a:pt x="29" y="73"/>
                    <a:pt x="31" y="75"/>
                  </a:cubicBezTo>
                  <a:cubicBezTo>
                    <a:pt x="31" y="75"/>
                    <a:pt x="35" y="100"/>
                    <a:pt x="31" y="103"/>
                  </a:cubicBezTo>
                  <a:cubicBezTo>
                    <a:pt x="31" y="103"/>
                    <a:pt x="29" y="112"/>
                    <a:pt x="33" y="114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15"/>
                    <a:pt x="45" y="109"/>
                    <a:pt x="45" y="108"/>
                  </a:cubicBezTo>
                  <a:cubicBezTo>
                    <a:pt x="46" y="106"/>
                    <a:pt x="46" y="103"/>
                    <a:pt x="45" y="102"/>
                  </a:cubicBezTo>
                  <a:cubicBezTo>
                    <a:pt x="44" y="100"/>
                    <a:pt x="43" y="73"/>
                    <a:pt x="46" y="71"/>
                  </a:cubicBezTo>
                  <a:cubicBezTo>
                    <a:pt x="49" y="69"/>
                    <a:pt x="49" y="65"/>
                    <a:pt x="46" y="62"/>
                  </a:cubicBezTo>
                  <a:cubicBezTo>
                    <a:pt x="46" y="62"/>
                    <a:pt x="50" y="29"/>
                    <a:pt x="48" y="25"/>
                  </a:cubicBezTo>
                  <a:cubicBezTo>
                    <a:pt x="47" y="20"/>
                    <a:pt x="47" y="3"/>
                    <a:pt x="47" y="3"/>
                  </a:cubicBezTo>
                  <a:cubicBezTo>
                    <a:pt x="3" y="0"/>
                    <a:pt x="3" y="0"/>
                    <a:pt x="3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3" name="Freeform 611"/>
            <p:cNvSpPr>
              <a:spLocks/>
            </p:cNvSpPr>
            <p:nvPr/>
          </p:nvSpPr>
          <p:spPr bwMode="auto">
            <a:xfrm>
              <a:off x="6677126" y="2095670"/>
              <a:ext cx="94861" cy="83246"/>
            </a:xfrm>
            <a:custGeom>
              <a:avLst/>
              <a:gdLst>
                <a:gd name="T0" fmla="*/ 2 w 21"/>
                <a:gd name="T1" fmla="*/ 2 h 18"/>
                <a:gd name="T2" fmla="*/ 0 w 21"/>
                <a:gd name="T3" fmla="*/ 10 h 18"/>
                <a:gd name="T4" fmla="*/ 0 w 21"/>
                <a:gd name="T5" fmla="*/ 18 h 18"/>
                <a:gd name="T6" fmla="*/ 4 w 21"/>
                <a:gd name="T7" fmla="*/ 14 h 18"/>
                <a:gd name="T8" fmla="*/ 8 w 21"/>
                <a:gd name="T9" fmla="*/ 9 h 18"/>
                <a:gd name="T10" fmla="*/ 21 w 21"/>
                <a:gd name="T11" fmla="*/ 12 h 18"/>
                <a:gd name="T12" fmla="*/ 6 w 21"/>
                <a:gd name="T13" fmla="*/ 0 h 18"/>
                <a:gd name="T14" fmla="*/ 4 w 21"/>
                <a:gd name="T15" fmla="*/ 0 h 18"/>
                <a:gd name="T16" fmla="*/ 2 w 21"/>
                <a:gd name="T1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8">
                  <a:moveTo>
                    <a:pt x="2" y="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3"/>
                    <a:pt x="0" y="18"/>
                  </a:cubicBezTo>
                  <a:cubicBezTo>
                    <a:pt x="1" y="16"/>
                    <a:pt x="3" y="15"/>
                    <a:pt x="4" y="14"/>
                  </a:cubicBezTo>
                  <a:cubicBezTo>
                    <a:pt x="7" y="10"/>
                    <a:pt x="4" y="10"/>
                    <a:pt x="8" y="9"/>
                  </a:cubicBezTo>
                  <a:cubicBezTo>
                    <a:pt x="11" y="8"/>
                    <a:pt x="17" y="14"/>
                    <a:pt x="21" y="1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4" name="Freeform 612"/>
            <p:cNvSpPr>
              <a:spLocks/>
            </p:cNvSpPr>
            <p:nvPr/>
          </p:nvSpPr>
          <p:spPr bwMode="auto">
            <a:xfrm>
              <a:off x="6713909" y="2101478"/>
              <a:ext cx="187786" cy="578847"/>
            </a:xfrm>
            <a:custGeom>
              <a:avLst/>
              <a:gdLst>
                <a:gd name="T0" fmla="*/ 33 w 41"/>
                <a:gd name="T1" fmla="*/ 101 h 126"/>
                <a:gd name="T2" fmla="*/ 30 w 41"/>
                <a:gd name="T3" fmla="*/ 84 h 126"/>
                <a:gd name="T4" fmla="*/ 23 w 41"/>
                <a:gd name="T5" fmla="*/ 43 h 126"/>
                <a:gd name="T6" fmla="*/ 20 w 41"/>
                <a:gd name="T7" fmla="*/ 28 h 126"/>
                <a:gd name="T8" fmla="*/ 34 w 41"/>
                <a:gd name="T9" fmla="*/ 30 h 126"/>
                <a:gd name="T10" fmla="*/ 40 w 41"/>
                <a:gd name="T11" fmla="*/ 44 h 126"/>
                <a:gd name="T12" fmla="*/ 40 w 41"/>
                <a:gd name="T13" fmla="*/ 24 h 126"/>
                <a:gd name="T14" fmla="*/ 39 w 41"/>
                <a:gd name="T15" fmla="*/ 2 h 126"/>
                <a:gd name="T16" fmla="*/ 10 w 41"/>
                <a:gd name="T17" fmla="*/ 0 h 126"/>
                <a:gd name="T18" fmla="*/ 0 w 41"/>
                <a:gd name="T19" fmla="*/ 4 h 126"/>
                <a:gd name="T20" fmla="*/ 15 w 41"/>
                <a:gd name="T21" fmla="*/ 21 h 126"/>
                <a:gd name="T22" fmla="*/ 0 w 41"/>
                <a:gd name="T23" fmla="*/ 23 h 126"/>
                <a:gd name="T24" fmla="*/ 5 w 41"/>
                <a:gd name="T25" fmla="*/ 25 h 126"/>
                <a:gd name="T26" fmla="*/ 8 w 41"/>
                <a:gd name="T27" fmla="*/ 30 h 126"/>
                <a:gd name="T28" fmla="*/ 0 w 41"/>
                <a:gd name="T29" fmla="*/ 30 h 126"/>
                <a:gd name="T30" fmla="*/ 11 w 41"/>
                <a:gd name="T31" fmla="*/ 35 h 126"/>
                <a:gd name="T32" fmla="*/ 0 w 41"/>
                <a:gd name="T33" fmla="*/ 37 h 126"/>
                <a:gd name="T34" fmla="*/ 8 w 41"/>
                <a:gd name="T35" fmla="*/ 37 h 126"/>
                <a:gd name="T36" fmla="*/ 11 w 41"/>
                <a:gd name="T37" fmla="*/ 67 h 126"/>
                <a:gd name="T38" fmla="*/ 16 w 41"/>
                <a:gd name="T39" fmla="*/ 91 h 126"/>
                <a:gd name="T40" fmla="*/ 14 w 41"/>
                <a:gd name="T41" fmla="*/ 101 h 126"/>
                <a:gd name="T42" fmla="*/ 5 w 41"/>
                <a:gd name="T43" fmla="*/ 47 h 126"/>
                <a:gd name="T44" fmla="*/ 11 w 41"/>
                <a:gd name="T45" fmla="*/ 102 h 126"/>
                <a:gd name="T46" fmla="*/ 14 w 41"/>
                <a:gd name="T47" fmla="*/ 114 h 126"/>
                <a:gd name="T48" fmla="*/ 14 w 41"/>
                <a:gd name="T49" fmla="*/ 119 h 126"/>
                <a:gd name="T50" fmla="*/ 3 w 41"/>
                <a:gd name="T51" fmla="*/ 112 h 126"/>
                <a:gd name="T52" fmla="*/ 5 w 41"/>
                <a:gd name="T53" fmla="*/ 119 h 126"/>
                <a:gd name="T54" fmla="*/ 5 w 41"/>
                <a:gd name="T55" fmla="*/ 126 h 126"/>
                <a:gd name="T56" fmla="*/ 19 w 41"/>
                <a:gd name="T57" fmla="*/ 126 h 126"/>
                <a:gd name="T58" fmla="*/ 20 w 41"/>
                <a:gd name="T59" fmla="*/ 120 h 126"/>
                <a:gd name="T60" fmla="*/ 20 w 41"/>
                <a:gd name="T61" fmla="*/ 117 h 126"/>
                <a:gd name="T62" fmla="*/ 20 w 41"/>
                <a:gd name="T63" fmla="*/ 109 h 126"/>
                <a:gd name="T64" fmla="*/ 17 w 41"/>
                <a:gd name="T65" fmla="*/ 45 h 126"/>
                <a:gd name="T66" fmla="*/ 19 w 41"/>
                <a:gd name="T67" fmla="*/ 59 h 126"/>
                <a:gd name="T68" fmla="*/ 22 w 41"/>
                <a:gd name="T69" fmla="*/ 75 h 126"/>
                <a:gd name="T70" fmla="*/ 23 w 41"/>
                <a:gd name="T71" fmla="*/ 102 h 126"/>
                <a:gd name="T72" fmla="*/ 25 w 41"/>
                <a:gd name="T73" fmla="*/ 113 h 126"/>
                <a:gd name="T74" fmla="*/ 35 w 41"/>
                <a:gd name="T75" fmla="*/ 114 h 126"/>
                <a:gd name="T76" fmla="*/ 37 w 41"/>
                <a:gd name="T77" fmla="*/ 107 h 126"/>
                <a:gd name="T78" fmla="*/ 37 w 41"/>
                <a:gd name="T79" fmla="*/ 101 h 126"/>
                <a:gd name="T80" fmla="*/ 37 w 41"/>
                <a:gd name="T81" fmla="*/ 100 h 126"/>
                <a:gd name="T82" fmla="*/ 33 w 41"/>
                <a:gd name="T83" fmla="*/ 10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" h="126">
                  <a:moveTo>
                    <a:pt x="33" y="101"/>
                  </a:moveTo>
                  <a:cubicBezTo>
                    <a:pt x="33" y="101"/>
                    <a:pt x="30" y="88"/>
                    <a:pt x="30" y="84"/>
                  </a:cubicBezTo>
                  <a:cubicBezTo>
                    <a:pt x="32" y="75"/>
                    <a:pt x="24" y="47"/>
                    <a:pt x="23" y="43"/>
                  </a:cubicBezTo>
                  <a:cubicBezTo>
                    <a:pt x="22" y="40"/>
                    <a:pt x="22" y="30"/>
                    <a:pt x="20" y="28"/>
                  </a:cubicBezTo>
                  <a:cubicBezTo>
                    <a:pt x="19" y="25"/>
                    <a:pt x="31" y="29"/>
                    <a:pt x="34" y="30"/>
                  </a:cubicBezTo>
                  <a:cubicBezTo>
                    <a:pt x="37" y="31"/>
                    <a:pt x="39" y="39"/>
                    <a:pt x="40" y="44"/>
                  </a:cubicBezTo>
                  <a:cubicBezTo>
                    <a:pt x="40" y="35"/>
                    <a:pt x="41" y="26"/>
                    <a:pt x="40" y="24"/>
                  </a:cubicBezTo>
                  <a:cubicBezTo>
                    <a:pt x="39" y="19"/>
                    <a:pt x="39" y="2"/>
                    <a:pt x="39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7"/>
                    <a:pt x="19" y="17"/>
                    <a:pt x="15" y="21"/>
                  </a:cubicBezTo>
                  <a:cubicBezTo>
                    <a:pt x="11" y="25"/>
                    <a:pt x="0" y="23"/>
                    <a:pt x="0" y="23"/>
                  </a:cubicBezTo>
                  <a:cubicBezTo>
                    <a:pt x="0" y="23"/>
                    <a:pt x="0" y="23"/>
                    <a:pt x="5" y="25"/>
                  </a:cubicBezTo>
                  <a:cubicBezTo>
                    <a:pt x="9" y="26"/>
                    <a:pt x="8" y="30"/>
                    <a:pt x="8" y="30"/>
                  </a:cubicBezTo>
                  <a:cubicBezTo>
                    <a:pt x="1" y="27"/>
                    <a:pt x="0" y="30"/>
                    <a:pt x="0" y="30"/>
                  </a:cubicBezTo>
                  <a:cubicBezTo>
                    <a:pt x="6" y="31"/>
                    <a:pt x="11" y="35"/>
                    <a:pt x="11" y="35"/>
                  </a:cubicBezTo>
                  <a:cubicBezTo>
                    <a:pt x="4" y="32"/>
                    <a:pt x="0" y="37"/>
                    <a:pt x="0" y="37"/>
                  </a:cubicBezTo>
                  <a:cubicBezTo>
                    <a:pt x="0" y="37"/>
                    <a:pt x="6" y="33"/>
                    <a:pt x="8" y="37"/>
                  </a:cubicBezTo>
                  <a:cubicBezTo>
                    <a:pt x="10" y="40"/>
                    <a:pt x="11" y="63"/>
                    <a:pt x="11" y="67"/>
                  </a:cubicBezTo>
                  <a:cubicBezTo>
                    <a:pt x="11" y="71"/>
                    <a:pt x="14" y="88"/>
                    <a:pt x="16" y="91"/>
                  </a:cubicBezTo>
                  <a:cubicBezTo>
                    <a:pt x="17" y="93"/>
                    <a:pt x="15" y="103"/>
                    <a:pt x="14" y="101"/>
                  </a:cubicBezTo>
                  <a:cubicBezTo>
                    <a:pt x="12" y="99"/>
                    <a:pt x="5" y="47"/>
                    <a:pt x="5" y="47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1" y="102"/>
                    <a:pt x="11" y="111"/>
                    <a:pt x="14" y="114"/>
                  </a:cubicBezTo>
                  <a:cubicBezTo>
                    <a:pt x="17" y="117"/>
                    <a:pt x="14" y="119"/>
                    <a:pt x="14" y="119"/>
                  </a:cubicBezTo>
                  <a:cubicBezTo>
                    <a:pt x="13" y="119"/>
                    <a:pt x="7" y="115"/>
                    <a:pt x="3" y="112"/>
                  </a:cubicBezTo>
                  <a:cubicBezTo>
                    <a:pt x="4" y="116"/>
                    <a:pt x="4" y="119"/>
                    <a:pt x="5" y="119"/>
                  </a:cubicBezTo>
                  <a:cubicBezTo>
                    <a:pt x="5" y="119"/>
                    <a:pt x="1" y="125"/>
                    <a:pt x="5" y="126"/>
                  </a:cubicBezTo>
                  <a:cubicBezTo>
                    <a:pt x="5" y="126"/>
                    <a:pt x="17" y="125"/>
                    <a:pt x="19" y="126"/>
                  </a:cubicBezTo>
                  <a:cubicBezTo>
                    <a:pt x="19" y="126"/>
                    <a:pt x="21" y="121"/>
                    <a:pt x="20" y="120"/>
                  </a:cubicBezTo>
                  <a:cubicBezTo>
                    <a:pt x="19" y="119"/>
                    <a:pt x="20" y="117"/>
                    <a:pt x="20" y="117"/>
                  </a:cubicBezTo>
                  <a:cubicBezTo>
                    <a:pt x="20" y="117"/>
                    <a:pt x="21" y="111"/>
                    <a:pt x="20" y="109"/>
                  </a:cubicBezTo>
                  <a:cubicBezTo>
                    <a:pt x="19" y="107"/>
                    <a:pt x="14" y="51"/>
                    <a:pt x="17" y="45"/>
                  </a:cubicBezTo>
                  <a:cubicBezTo>
                    <a:pt x="17" y="45"/>
                    <a:pt x="18" y="59"/>
                    <a:pt x="19" y="59"/>
                  </a:cubicBezTo>
                  <a:cubicBezTo>
                    <a:pt x="19" y="59"/>
                    <a:pt x="20" y="73"/>
                    <a:pt x="22" y="75"/>
                  </a:cubicBezTo>
                  <a:cubicBezTo>
                    <a:pt x="22" y="75"/>
                    <a:pt x="25" y="99"/>
                    <a:pt x="23" y="102"/>
                  </a:cubicBezTo>
                  <a:cubicBezTo>
                    <a:pt x="23" y="102"/>
                    <a:pt x="21" y="111"/>
                    <a:pt x="25" y="113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5" y="114"/>
                    <a:pt x="37" y="108"/>
                    <a:pt x="37" y="107"/>
                  </a:cubicBezTo>
                  <a:cubicBezTo>
                    <a:pt x="38" y="105"/>
                    <a:pt x="38" y="102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5" y="100"/>
                    <a:pt x="33" y="101"/>
                    <a:pt x="33" y="10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5" name="Freeform 613"/>
            <p:cNvSpPr>
              <a:spLocks/>
            </p:cNvSpPr>
            <p:nvPr/>
          </p:nvSpPr>
          <p:spPr bwMode="auto">
            <a:xfrm>
              <a:off x="6750692" y="1803343"/>
              <a:ext cx="50335" cy="63886"/>
            </a:xfrm>
            <a:custGeom>
              <a:avLst/>
              <a:gdLst>
                <a:gd name="T0" fmla="*/ 0 w 11"/>
                <a:gd name="T1" fmla="*/ 0 h 14"/>
                <a:gd name="T2" fmla="*/ 0 w 11"/>
                <a:gd name="T3" fmla="*/ 7 h 14"/>
                <a:gd name="T4" fmla="*/ 6 w 11"/>
                <a:gd name="T5" fmla="*/ 13 h 14"/>
                <a:gd name="T6" fmla="*/ 6 w 11"/>
                <a:gd name="T7" fmla="*/ 14 h 14"/>
                <a:gd name="T8" fmla="*/ 7 w 11"/>
                <a:gd name="T9" fmla="*/ 11 h 14"/>
                <a:gd name="T10" fmla="*/ 7 w 11"/>
                <a:gd name="T11" fmla="*/ 9 h 14"/>
                <a:gd name="T12" fmla="*/ 10 w 11"/>
                <a:gd name="T13" fmla="*/ 8 h 14"/>
                <a:gd name="T14" fmla="*/ 11 w 11"/>
                <a:gd name="T15" fmla="*/ 5 h 14"/>
                <a:gd name="T16" fmla="*/ 2 w 11"/>
                <a:gd name="T17" fmla="*/ 0 h 14"/>
                <a:gd name="T18" fmla="*/ 0 w 11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4">
                  <a:moveTo>
                    <a:pt x="0" y="0"/>
                  </a:moveTo>
                  <a:cubicBezTo>
                    <a:pt x="0" y="0"/>
                    <a:pt x="1" y="6"/>
                    <a:pt x="0" y="7"/>
                  </a:cubicBezTo>
                  <a:cubicBezTo>
                    <a:pt x="0" y="7"/>
                    <a:pt x="4" y="13"/>
                    <a:pt x="6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3"/>
                    <a:pt x="7" y="12"/>
                    <a:pt x="7" y="11"/>
                  </a:cubicBezTo>
                  <a:cubicBezTo>
                    <a:pt x="8" y="10"/>
                    <a:pt x="7" y="9"/>
                    <a:pt x="7" y="9"/>
                  </a:cubicBezTo>
                  <a:cubicBezTo>
                    <a:pt x="7" y="9"/>
                    <a:pt x="9" y="9"/>
                    <a:pt x="10" y="8"/>
                  </a:cubicBezTo>
                  <a:cubicBezTo>
                    <a:pt x="10" y="6"/>
                    <a:pt x="11" y="5"/>
                    <a:pt x="11" y="5"/>
                  </a:cubicBezTo>
                  <a:cubicBezTo>
                    <a:pt x="11" y="5"/>
                    <a:pt x="6" y="2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09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6" name="Freeform 614"/>
            <p:cNvSpPr>
              <a:spLocks/>
            </p:cNvSpPr>
            <p:nvPr/>
          </p:nvSpPr>
          <p:spPr bwMode="auto">
            <a:xfrm>
              <a:off x="6677126" y="1830446"/>
              <a:ext cx="224569" cy="325239"/>
            </a:xfrm>
            <a:custGeom>
              <a:avLst/>
              <a:gdLst>
                <a:gd name="T0" fmla="*/ 0 w 49"/>
                <a:gd name="T1" fmla="*/ 58 h 71"/>
                <a:gd name="T2" fmla="*/ 24 w 49"/>
                <a:gd name="T3" fmla="*/ 71 h 71"/>
                <a:gd name="T4" fmla="*/ 48 w 49"/>
                <a:gd name="T5" fmla="*/ 59 h 71"/>
                <a:gd name="T6" fmla="*/ 42 w 49"/>
                <a:gd name="T7" fmla="*/ 14 h 71"/>
                <a:gd name="T8" fmla="*/ 31 w 49"/>
                <a:gd name="T9" fmla="*/ 1 h 71"/>
                <a:gd name="T10" fmla="*/ 25 w 49"/>
                <a:gd name="T11" fmla="*/ 6 h 71"/>
                <a:gd name="T12" fmla="*/ 21 w 49"/>
                <a:gd name="T13" fmla="*/ 5 h 71"/>
                <a:gd name="T14" fmla="*/ 17 w 49"/>
                <a:gd name="T15" fmla="*/ 0 h 71"/>
                <a:gd name="T16" fmla="*/ 15 w 49"/>
                <a:gd name="T17" fmla="*/ 0 h 71"/>
                <a:gd name="T18" fmla="*/ 5 w 49"/>
                <a:gd name="T19" fmla="*/ 24 h 71"/>
                <a:gd name="T20" fmla="*/ 0 w 49"/>
                <a:gd name="T21" fmla="*/ 5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71">
                  <a:moveTo>
                    <a:pt x="0" y="58"/>
                  </a:moveTo>
                  <a:cubicBezTo>
                    <a:pt x="0" y="58"/>
                    <a:pt x="15" y="71"/>
                    <a:pt x="24" y="71"/>
                  </a:cubicBezTo>
                  <a:cubicBezTo>
                    <a:pt x="33" y="70"/>
                    <a:pt x="48" y="63"/>
                    <a:pt x="48" y="59"/>
                  </a:cubicBezTo>
                  <a:cubicBezTo>
                    <a:pt x="49" y="54"/>
                    <a:pt x="42" y="14"/>
                    <a:pt x="42" y="14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5" y="24"/>
                    <a:pt x="5" y="24"/>
                    <a:pt x="5" y="24"/>
                  </a:cubicBezTo>
                  <a:lnTo>
                    <a:pt x="0" y="58"/>
                  </a:lnTo>
                  <a:close/>
                </a:path>
              </a:pathLst>
            </a:custGeom>
            <a:solidFill>
              <a:srgbClr val="EE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7" name="Freeform 615"/>
            <p:cNvSpPr>
              <a:spLocks/>
            </p:cNvSpPr>
            <p:nvPr/>
          </p:nvSpPr>
          <p:spPr bwMode="auto">
            <a:xfrm>
              <a:off x="6677126" y="1834318"/>
              <a:ext cx="87118" cy="276840"/>
            </a:xfrm>
            <a:custGeom>
              <a:avLst/>
              <a:gdLst>
                <a:gd name="T0" fmla="*/ 11 w 19"/>
                <a:gd name="T1" fmla="*/ 57 h 60"/>
                <a:gd name="T2" fmla="*/ 8 w 19"/>
                <a:gd name="T3" fmla="*/ 48 h 60"/>
                <a:gd name="T4" fmla="*/ 13 w 19"/>
                <a:gd name="T5" fmla="*/ 55 h 60"/>
                <a:gd name="T6" fmla="*/ 8 w 19"/>
                <a:gd name="T7" fmla="*/ 37 h 60"/>
                <a:gd name="T8" fmla="*/ 15 w 19"/>
                <a:gd name="T9" fmla="*/ 52 h 60"/>
                <a:gd name="T10" fmla="*/ 13 w 19"/>
                <a:gd name="T11" fmla="*/ 38 h 60"/>
                <a:gd name="T12" fmla="*/ 17 w 19"/>
                <a:gd name="T13" fmla="*/ 40 h 60"/>
                <a:gd name="T14" fmla="*/ 13 w 19"/>
                <a:gd name="T15" fmla="*/ 29 h 60"/>
                <a:gd name="T16" fmla="*/ 14 w 19"/>
                <a:gd name="T17" fmla="*/ 5 h 60"/>
                <a:gd name="T18" fmla="*/ 19 w 19"/>
                <a:gd name="T19" fmla="*/ 8 h 60"/>
                <a:gd name="T20" fmla="*/ 15 w 19"/>
                <a:gd name="T21" fmla="*/ 0 h 60"/>
                <a:gd name="T22" fmla="*/ 8 w 19"/>
                <a:gd name="T23" fmla="*/ 16 h 60"/>
                <a:gd name="T24" fmla="*/ 4 w 19"/>
                <a:gd name="T25" fmla="*/ 27 h 60"/>
                <a:gd name="T26" fmla="*/ 0 w 19"/>
                <a:gd name="T27" fmla="*/ 57 h 60"/>
                <a:gd name="T28" fmla="*/ 3 w 19"/>
                <a:gd name="T29" fmla="*/ 60 h 60"/>
                <a:gd name="T30" fmla="*/ 11 w 19"/>
                <a:gd name="T31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60">
                  <a:moveTo>
                    <a:pt x="11" y="57"/>
                  </a:moveTo>
                  <a:cubicBezTo>
                    <a:pt x="11" y="57"/>
                    <a:pt x="6" y="55"/>
                    <a:pt x="8" y="48"/>
                  </a:cubicBezTo>
                  <a:cubicBezTo>
                    <a:pt x="8" y="48"/>
                    <a:pt x="8" y="53"/>
                    <a:pt x="13" y="55"/>
                  </a:cubicBezTo>
                  <a:cubicBezTo>
                    <a:pt x="13" y="55"/>
                    <a:pt x="7" y="50"/>
                    <a:pt x="8" y="37"/>
                  </a:cubicBezTo>
                  <a:cubicBezTo>
                    <a:pt x="8" y="37"/>
                    <a:pt x="10" y="49"/>
                    <a:pt x="15" y="52"/>
                  </a:cubicBezTo>
                  <a:cubicBezTo>
                    <a:pt x="15" y="52"/>
                    <a:pt x="8" y="43"/>
                    <a:pt x="13" y="38"/>
                  </a:cubicBezTo>
                  <a:cubicBezTo>
                    <a:pt x="13" y="38"/>
                    <a:pt x="13" y="42"/>
                    <a:pt x="17" y="40"/>
                  </a:cubicBezTo>
                  <a:cubicBezTo>
                    <a:pt x="17" y="40"/>
                    <a:pt x="11" y="39"/>
                    <a:pt x="13" y="29"/>
                  </a:cubicBezTo>
                  <a:cubicBezTo>
                    <a:pt x="14" y="20"/>
                    <a:pt x="14" y="5"/>
                    <a:pt x="14" y="5"/>
                  </a:cubicBezTo>
                  <a:cubicBezTo>
                    <a:pt x="14" y="5"/>
                    <a:pt x="16" y="8"/>
                    <a:pt x="19" y="8"/>
                  </a:cubicBezTo>
                  <a:cubicBezTo>
                    <a:pt x="19" y="8"/>
                    <a:pt x="14" y="7"/>
                    <a:pt x="15" y="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20"/>
                    <a:pt x="6" y="23"/>
                    <a:pt x="4" y="2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8"/>
                    <a:pt x="3" y="60"/>
                  </a:cubicBezTo>
                  <a:cubicBezTo>
                    <a:pt x="4" y="58"/>
                    <a:pt x="7" y="55"/>
                    <a:pt x="11" y="57"/>
                  </a:cubicBez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8" name="Freeform 616"/>
            <p:cNvSpPr>
              <a:spLocks/>
            </p:cNvSpPr>
            <p:nvPr/>
          </p:nvSpPr>
          <p:spPr bwMode="auto">
            <a:xfrm>
              <a:off x="6801027" y="1840126"/>
              <a:ext cx="27103" cy="30975"/>
            </a:xfrm>
            <a:custGeom>
              <a:avLst/>
              <a:gdLst>
                <a:gd name="T0" fmla="*/ 5 w 6"/>
                <a:gd name="T1" fmla="*/ 0 h 7"/>
                <a:gd name="T2" fmla="*/ 0 w 6"/>
                <a:gd name="T3" fmla="*/ 7 h 7"/>
                <a:gd name="T4" fmla="*/ 6 w 6"/>
                <a:gd name="T5" fmla="*/ 1 h 7"/>
                <a:gd name="T6" fmla="*/ 5 w 6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3"/>
                    <a:pt x="2" y="6"/>
                    <a:pt x="0" y="7"/>
                  </a:cubicBezTo>
                  <a:cubicBezTo>
                    <a:pt x="0" y="7"/>
                    <a:pt x="2" y="6"/>
                    <a:pt x="6" y="1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49" name="Freeform 617"/>
            <p:cNvSpPr>
              <a:spLocks/>
            </p:cNvSpPr>
            <p:nvPr/>
          </p:nvSpPr>
          <p:spPr bwMode="auto">
            <a:xfrm>
              <a:off x="6818450" y="1857549"/>
              <a:ext cx="83246" cy="267160"/>
            </a:xfrm>
            <a:custGeom>
              <a:avLst/>
              <a:gdLst>
                <a:gd name="T0" fmla="*/ 17 w 18"/>
                <a:gd name="T1" fmla="*/ 53 h 58"/>
                <a:gd name="T2" fmla="*/ 11 w 18"/>
                <a:gd name="T3" fmla="*/ 8 h 58"/>
                <a:gd name="T4" fmla="*/ 4 w 18"/>
                <a:gd name="T5" fmla="*/ 0 h 58"/>
                <a:gd name="T6" fmla="*/ 0 w 18"/>
                <a:gd name="T7" fmla="*/ 11 h 58"/>
                <a:gd name="T8" fmla="*/ 4 w 18"/>
                <a:gd name="T9" fmla="*/ 6 h 58"/>
                <a:gd name="T10" fmla="*/ 4 w 18"/>
                <a:gd name="T11" fmla="*/ 33 h 58"/>
                <a:gd name="T12" fmla="*/ 11 w 18"/>
                <a:gd name="T13" fmla="*/ 25 h 58"/>
                <a:gd name="T14" fmla="*/ 7 w 18"/>
                <a:gd name="T15" fmla="*/ 41 h 58"/>
                <a:gd name="T16" fmla="*/ 7 w 18"/>
                <a:gd name="T17" fmla="*/ 57 h 58"/>
                <a:gd name="T18" fmla="*/ 11 w 18"/>
                <a:gd name="T19" fmla="*/ 53 h 58"/>
                <a:gd name="T20" fmla="*/ 12 w 18"/>
                <a:gd name="T21" fmla="*/ 58 h 58"/>
                <a:gd name="T22" fmla="*/ 17 w 18"/>
                <a:gd name="T23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58">
                  <a:moveTo>
                    <a:pt x="17" y="53"/>
                  </a:moveTo>
                  <a:cubicBezTo>
                    <a:pt x="18" y="48"/>
                    <a:pt x="11" y="8"/>
                    <a:pt x="11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4"/>
                    <a:pt x="3" y="8"/>
                    <a:pt x="0" y="11"/>
                  </a:cubicBezTo>
                  <a:cubicBezTo>
                    <a:pt x="1" y="10"/>
                    <a:pt x="3" y="9"/>
                    <a:pt x="4" y="6"/>
                  </a:cubicBezTo>
                  <a:cubicBezTo>
                    <a:pt x="4" y="6"/>
                    <a:pt x="8" y="23"/>
                    <a:pt x="4" y="3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2" y="40"/>
                    <a:pt x="7" y="41"/>
                  </a:cubicBezTo>
                  <a:cubicBezTo>
                    <a:pt x="7" y="41"/>
                    <a:pt x="8" y="54"/>
                    <a:pt x="7" y="57"/>
                  </a:cubicBezTo>
                  <a:cubicBezTo>
                    <a:pt x="7" y="57"/>
                    <a:pt x="9" y="50"/>
                    <a:pt x="11" y="53"/>
                  </a:cubicBezTo>
                  <a:cubicBezTo>
                    <a:pt x="12" y="54"/>
                    <a:pt x="13" y="56"/>
                    <a:pt x="12" y="58"/>
                  </a:cubicBezTo>
                  <a:cubicBezTo>
                    <a:pt x="15" y="56"/>
                    <a:pt x="17" y="54"/>
                    <a:pt x="17" y="53"/>
                  </a:cubicBez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0" name="Freeform 618"/>
            <p:cNvSpPr>
              <a:spLocks/>
            </p:cNvSpPr>
            <p:nvPr/>
          </p:nvSpPr>
          <p:spPr bwMode="auto">
            <a:xfrm>
              <a:off x="7035276" y="1867229"/>
              <a:ext cx="40655" cy="50335"/>
            </a:xfrm>
            <a:custGeom>
              <a:avLst/>
              <a:gdLst>
                <a:gd name="T0" fmla="*/ 0 w 9"/>
                <a:gd name="T1" fmla="*/ 1 h 11"/>
                <a:gd name="T2" fmla="*/ 1 w 9"/>
                <a:gd name="T3" fmla="*/ 3 h 11"/>
                <a:gd name="T4" fmla="*/ 8 w 9"/>
                <a:gd name="T5" fmla="*/ 11 h 11"/>
                <a:gd name="T6" fmla="*/ 9 w 9"/>
                <a:gd name="T7" fmla="*/ 10 h 11"/>
                <a:gd name="T8" fmla="*/ 9 w 9"/>
                <a:gd name="T9" fmla="*/ 10 h 11"/>
                <a:gd name="T10" fmla="*/ 8 w 9"/>
                <a:gd name="T11" fmla="*/ 8 h 11"/>
                <a:gd name="T12" fmla="*/ 6 w 9"/>
                <a:gd name="T13" fmla="*/ 5 h 11"/>
                <a:gd name="T14" fmla="*/ 5 w 9"/>
                <a:gd name="T15" fmla="*/ 2 h 11"/>
                <a:gd name="T16" fmla="*/ 3 w 9"/>
                <a:gd name="T17" fmla="*/ 1 h 11"/>
                <a:gd name="T18" fmla="*/ 0 w 9"/>
                <a:gd name="T1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1">
                  <a:moveTo>
                    <a:pt x="0" y="1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2" y="6"/>
                    <a:pt x="8" y="11"/>
                    <a:pt x="8" y="11"/>
                  </a:cubicBezTo>
                  <a:cubicBezTo>
                    <a:pt x="8" y="11"/>
                    <a:pt x="8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7" y="5"/>
                    <a:pt x="6" y="5"/>
                  </a:cubicBezTo>
                  <a:cubicBezTo>
                    <a:pt x="6" y="5"/>
                    <a:pt x="5" y="2"/>
                    <a:pt x="5" y="2"/>
                  </a:cubicBezTo>
                  <a:cubicBezTo>
                    <a:pt x="4" y="2"/>
                    <a:pt x="5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09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1" name="Freeform 619"/>
            <p:cNvSpPr>
              <a:spLocks/>
            </p:cNvSpPr>
            <p:nvPr/>
          </p:nvSpPr>
          <p:spPr bwMode="auto">
            <a:xfrm>
              <a:off x="6731332" y="1706545"/>
              <a:ext cx="106477" cy="133580"/>
            </a:xfrm>
            <a:custGeom>
              <a:avLst/>
              <a:gdLst>
                <a:gd name="T0" fmla="*/ 11 w 23"/>
                <a:gd name="T1" fmla="*/ 28 h 29"/>
                <a:gd name="T2" fmla="*/ 15 w 23"/>
                <a:gd name="T3" fmla="*/ 27 h 29"/>
                <a:gd name="T4" fmla="*/ 19 w 23"/>
                <a:gd name="T5" fmla="*/ 23 h 29"/>
                <a:gd name="T6" fmla="*/ 20 w 23"/>
                <a:gd name="T7" fmla="*/ 18 h 29"/>
                <a:gd name="T8" fmla="*/ 22 w 23"/>
                <a:gd name="T9" fmla="*/ 17 h 29"/>
                <a:gd name="T10" fmla="*/ 22 w 23"/>
                <a:gd name="T11" fmla="*/ 11 h 29"/>
                <a:gd name="T12" fmla="*/ 19 w 23"/>
                <a:gd name="T13" fmla="*/ 2 h 29"/>
                <a:gd name="T14" fmla="*/ 8 w 23"/>
                <a:gd name="T15" fmla="*/ 0 h 29"/>
                <a:gd name="T16" fmla="*/ 1 w 23"/>
                <a:gd name="T17" fmla="*/ 9 h 29"/>
                <a:gd name="T18" fmla="*/ 1 w 23"/>
                <a:gd name="T19" fmla="*/ 12 h 29"/>
                <a:gd name="T20" fmla="*/ 0 w 23"/>
                <a:gd name="T21" fmla="*/ 12 h 29"/>
                <a:gd name="T22" fmla="*/ 2 w 23"/>
                <a:gd name="T23" fmla="*/ 18 h 29"/>
                <a:gd name="T24" fmla="*/ 3 w 23"/>
                <a:gd name="T25" fmla="*/ 18 h 29"/>
                <a:gd name="T26" fmla="*/ 5 w 23"/>
                <a:gd name="T27" fmla="*/ 23 h 29"/>
                <a:gd name="T28" fmla="*/ 11 w 23"/>
                <a:gd name="T2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9">
                  <a:moveTo>
                    <a:pt x="11" y="28"/>
                  </a:moveTo>
                  <a:cubicBezTo>
                    <a:pt x="13" y="28"/>
                    <a:pt x="14" y="27"/>
                    <a:pt x="15" y="27"/>
                  </a:cubicBezTo>
                  <a:cubicBezTo>
                    <a:pt x="16" y="26"/>
                    <a:pt x="18" y="24"/>
                    <a:pt x="19" y="23"/>
                  </a:cubicBezTo>
                  <a:cubicBezTo>
                    <a:pt x="20" y="22"/>
                    <a:pt x="20" y="18"/>
                    <a:pt x="20" y="18"/>
                  </a:cubicBezTo>
                  <a:cubicBezTo>
                    <a:pt x="20" y="18"/>
                    <a:pt x="21" y="18"/>
                    <a:pt x="22" y="17"/>
                  </a:cubicBezTo>
                  <a:cubicBezTo>
                    <a:pt x="22" y="16"/>
                    <a:pt x="23" y="12"/>
                    <a:pt x="22" y="11"/>
                  </a:cubicBezTo>
                  <a:cubicBezTo>
                    <a:pt x="21" y="9"/>
                    <a:pt x="21" y="3"/>
                    <a:pt x="19" y="2"/>
                  </a:cubicBezTo>
                  <a:cubicBezTo>
                    <a:pt x="16" y="1"/>
                    <a:pt x="10" y="0"/>
                    <a:pt x="8" y="0"/>
                  </a:cubicBezTo>
                  <a:cubicBezTo>
                    <a:pt x="6" y="1"/>
                    <a:pt x="1" y="7"/>
                    <a:pt x="1" y="9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3"/>
                    <a:pt x="1" y="18"/>
                    <a:pt x="2" y="18"/>
                  </a:cubicBezTo>
                  <a:cubicBezTo>
                    <a:pt x="3" y="18"/>
                    <a:pt x="2" y="19"/>
                    <a:pt x="3" y="18"/>
                  </a:cubicBezTo>
                  <a:cubicBezTo>
                    <a:pt x="4" y="18"/>
                    <a:pt x="3" y="22"/>
                    <a:pt x="5" y="23"/>
                  </a:cubicBezTo>
                  <a:cubicBezTo>
                    <a:pt x="6" y="24"/>
                    <a:pt x="8" y="29"/>
                    <a:pt x="11" y="28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2" name="Freeform 620"/>
            <p:cNvSpPr>
              <a:spLocks/>
            </p:cNvSpPr>
            <p:nvPr/>
          </p:nvSpPr>
          <p:spPr bwMode="auto">
            <a:xfrm>
              <a:off x="7029468" y="1834318"/>
              <a:ext cx="69694" cy="79374"/>
            </a:xfrm>
            <a:custGeom>
              <a:avLst/>
              <a:gdLst>
                <a:gd name="T0" fmla="*/ 0 w 15"/>
                <a:gd name="T1" fmla="*/ 4 h 17"/>
                <a:gd name="T2" fmla="*/ 0 w 15"/>
                <a:gd name="T3" fmla="*/ 4 h 17"/>
                <a:gd name="T4" fmla="*/ 0 w 15"/>
                <a:gd name="T5" fmla="*/ 4 h 17"/>
                <a:gd name="T6" fmla="*/ 0 w 15"/>
                <a:gd name="T7" fmla="*/ 5 h 17"/>
                <a:gd name="T8" fmla="*/ 0 w 15"/>
                <a:gd name="T9" fmla="*/ 5 h 17"/>
                <a:gd name="T10" fmla="*/ 0 w 15"/>
                <a:gd name="T11" fmla="*/ 5 h 17"/>
                <a:gd name="T12" fmla="*/ 1 w 15"/>
                <a:gd name="T13" fmla="*/ 8 h 17"/>
                <a:gd name="T14" fmla="*/ 1 w 15"/>
                <a:gd name="T15" fmla="*/ 8 h 17"/>
                <a:gd name="T16" fmla="*/ 4 w 15"/>
                <a:gd name="T17" fmla="*/ 8 h 17"/>
                <a:gd name="T18" fmla="*/ 6 w 15"/>
                <a:gd name="T19" fmla="*/ 9 h 17"/>
                <a:gd name="T20" fmla="*/ 7 w 15"/>
                <a:gd name="T21" fmla="*/ 12 h 17"/>
                <a:gd name="T22" fmla="*/ 9 w 15"/>
                <a:gd name="T23" fmla="*/ 15 h 17"/>
                <a:gd name="T24" fmla="*/ 10 w 15"/>
                <a:gd name="T25" fmla="*/ 17 h 17"/>
                <a:gd name="T26" fmla="*/ 10 w 15"/>
                <a:gd name="T27" fmla="*/ 17 h 17"/>
                <a:gd name="T28" fmla="*/ 10 w 15"/>
                <a:gd name="T29" fmla="*/ 16 h 17"/>
                <a:gd name="T30" fmla="*/ 10 w 15"/>
                <a:gd name="T31" fmla="*/ 16 h 17"/>
                <a:gd name="T32" fmla="*/ 10 w 15"/>
                <a:gd name="T33" fmla="*/ 16 h 17"/>
                <a:gd name="T34" fmla="*/ 11 w 15"/>
                <a:gd name="T35" fmla="*/ 15 h 17"/>
                <a:gd name="T36" fmla="*/ 11 w 15"/>
                <a:gd name="T37" fmla="*/ 15 h 17"/>
                <a:gd name="T38" fmla="*/ 12 w 15"/>
                <a:gd name="T39" fmla="*/ 14 h 17"/>
                <a:gd name="T40" fmla="*/ 13 w 15"/>
                <a:gd name="T41" fmla="*/ 14 h 17"/>
                <a:gd name="T42" fmla="*/ 13 w 15"/>
                <a:gd name="T43" fmla="*/ 14 h 17"/>
                <a:gd name="T44" fmla="*/ 13 w 15"/>
                <a:gd name="T45" fmla="*/ 14 h 17"/>
                <a:gd name="T46" fmla="*/ 13 w 15"/>
                <a:gd name="T47" fmla="*/ 13 h 17"/>
                <a:gd name="T48" fmla="*/ 13 w 15"/>
                <a:gd name="T49" fmla="*/ 13 h 17"/>
                <a:gd name="T50" fmla="*/ 13 w 15"/>
                <a:gd name="T51" fmla="*/ 13 h 17"/>
                <a:gd name="T52" fmla="*/ 13 w 15"/>
                <a:gd name="T53" fmla="*/ 13 h 17"/>
                <a:gd name="T54" fmla="*/ 13 w 15"/>
                <a:gd name="T55" fmla="*/ 13 h 17"/>
                <a:gd name="T56" fmla="*/ 14 w 15"/>
                <a:gd name="T57" fmla="*/ 12 h 17"/>
                <a:gd name="T58" fmla="*/ 14 w 15"/>
                <a:gd name="T59" fmla="*/ 12 h 17"/>
                <a:gd name="T60" fmla="*/ 14 w 15"/>
                <a:gd name="T61" fmla="*/ 11 h 17"/>
                <a:gd name="T62" fmla="*/ 14 w 15"/>
                <a:gd name="T63" fmla="*/ 11 h 17"/>
                <a:gd name="T64" fmla="*/ 14 w 15"/>
                <a:gd name="T65" fmla="*/ 9 h 17"/>
                <a:gd name="T66" fmla="*/ 14 w 15"/>
                <a:gd name="T67" fmla="*/ 9 h 17"/>
                <a:gd name="T68" fmla="*/ 15 w 15"/>
                <a:gd name="T69" fmla="*/ 8 h 17"/>
                <a:gd name="T70" fmla="*/ 15 w 15"/>
                <a:gd name="T71" fmla="*/ 8 h 17"/>
                <a:gd name="T72" fmla="*/ 15 w 15"/>
                <a:gd name="T73" fmla="*/ 8 h 17"/>
                <a:gd name="T74" fmla="*/ 15 w 15"/>
                <a:gd name="T75" fmla="*/ 8 h 17"/>
                <a:gd name="T76" fmla="*/ 14 w 15"/>
                <a:gd name="T77" fmla="*/ 6 h 17"/>
                <a:gd name="T78" fmla="*/ 14 w 15"/>
                <a:gd name="T79" fmla="*/ 5 h 17"/>
                <a:gd name="T80" fmla="*/ 12 w 15"/>
                <a:gd name="T81" fmla="*/ 3 h 17"/>
                <a:gd name="T82" fmla="*/ 12 w 15"/>
                <a:gd name="T83" fmla="*/ 2 h 17"/>
                <a:gd name="T84" fmla="*/ 11 w 15"/>
                <a:gd name="T85" fmla="*/ 1 h 17"/>
                <a:gd name="T86" fmla="*/ 10 w 15"/>
                <a:gd name="T87" fmla="*/ 0 h 17"/>
                <a:gd name="T88" fmla="*/ 5 w 15"/>
                <a:gd name="T89" fmla="*/ 0 h 17"/>
                <a:gd name="T90" fmla="*/ 5 w 15"/>
                <a:gd name="T91" fmla="*/ 1 h 17"/>
                <a:gd name="T92" fmla="*/ 5 w 15"/>
                <a:gd name="T93" fmla="*/ 1 h 17"/>
                <a:gd name="T94" fmla="*/ 4 w 15"/>
                <a:gd name="T95" fmla="*/ 1 h 17"/>
                <a:gd name="T96" fmla="*/ 4 w 15"/>
                <a:gd name="T97" fmla="*/ 1 h 17"/>
                <a:gd name="T98" fmla="*/ 4 w 15"/>
                <a:gd name="T99" fmla="*/ 1 h 17"/>
                <a:gd name="T100" fmla="*/ 4 w 15"/>
                <a:gd name="T101" fmla="*/ 1 h 17"/>
                <a:gd name="T102" fmla="*/ 4 w 15"/>
                <a:gd name="T103" fmla="*/ 1 h 17"/>
                <a:gd name="T104" fmla="*/ 4 w 15"/>
                <a:gd name="T105" fmla="*/ 2 h 17"/>
                <a:gd name="T106" fmla="*/ 4 w 15"/>
                <a:gd name="T107" fmla="*/ 2 h 17"/>
                <a:gd name="T108" fmla="*/ 4 w 15"/>
                <a:gd name="T109" fmla="*/ 2 h 17"/>
                <a:gd name="T110" fmla="*/ 4 w 15"/>
                <a:gd name="T111" fmla="*/ 2 h 17"/>
                <a:gd name="T112" fmla="*/ 3 w 15"/>
                <a:gd name="T113" fmla="*/ 2 h 17"/>
                <a:gd name="T114" fmla="*/ 0 w 15"/>
                <a:gd name="T115" fmla="*/ 3 h 17"/>
                <a:gd name="T116" fmla="*/ 0 w 15"/>
                <a:gd name="T117" fmla="*/ 3 h 17"/>
                <a:gd name="T118" fmla="*/ 0 w 15"/>
                <a:gd name="T119" fmla="*/ 3 h 17"/>
                <a:gd name="T120" fmla="*/ 0 w 15"/>
                <a:gd name="T121" fmla="*/ 3 h 17"/>
                <a:gd name="T122" fmla="*/ 0 w 15"/>
                <a:gd name="T1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" h="17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6" y="7"/>
                    <a:pt x="5" y="9"/>
                    <a:pt x="6" y="9"/>
                  </a:cubicBezTo>
                  <a:cubicBezTo>
                    <a:pt x="6" y="9"/>
                    <a:pt x="7" y="12"/>
                    <a:pt x="7" y="12"/>
                  </a:cubicBezTo>
                  <a:cubicBezTo>
                    <a:pt x="8" y="12"/>
                    <a:pt x="9" y="14"/>
                    <a:pt x="9" y="15"/>
                  </a:cubicBezTo>
                  <a:cubicBezTo>
                    <a:pt x="9" y="15"/>
                    <a:pt x="9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7"/>
                    <a:pt x="14" y="6"/>
                    <a:pt x="14" y="6"/>
                  </a:cubicBezTo>
                  <a:cubicBezTo>
                    <a:pt x="14" y="6"/>
                    <a:pt x="14" y="5"/>
                    <a:pt x="14" y="5"/>
                  </a:cubicBezTo>
                  <a:cubicBezTo>
                    <a:pt x="14" y="5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0" y="0"/>
                  </a:cubicBezTo>
                  <a:cubicBezTo>
                    <a:pt x="10" y="0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3" name="Freeform 621"/>
            <p:cNvSpPr>
              <a:spLocks/>
            </p:cNvSpPr>
            <p:nvPr/>
          </p:nvSpPr>
          <p:spPr bwMode="auto">
            <a:xfrm>
              <a:off x="7029468" y="1840126"/>
              <a:ext cx="69694" cy="73566"/>
            </a:xfrm>
            <a:custGeom>
              <a:avLst/>
              <a:gdLst>
                <a:gd name="T0" fmla="*/ 0 w 15"/>
                <a:gd name="T1" fmla="*/ 3 h 16"/>
                <a:gd name="T2" fmla="*/ 0 w 15"/>
                <a:gd name="T3" fmla="*/ 3 h 16"/>
                <a:gd name="T4" fmla="*/ 0 w 15"/>
                <a:gd name="T5" fmla="*/ 3 h 16"/>
                <a:gd name="T6" fmla="*/ 0 w 15"/>
                <a:gd name="T7" fmla="*/ 4 h 16"/>
                <a:gd name="T8" fmla="*/ 0 w 15"/>
                <a:gd name="T9" fmla="*/ 4 h 16"/>
                <a:gd name="T10" fmla="*/ 0 w 15"/>
                <a:gd name="T11" fmla="*/ 4 h 16"/>
                <a:gd name="T12" fmla="*/ 1 w 15"/>
                <a:gd name="T13" fmla="*/ 7 h 16"/>
                <a:gd name="T14" fmla="*/ 1 w 15"/>
                <a:gd name="T15" fmla="*/ 7 h 16"/>
                <a:gd name="T16" fmla="*/ 4 w 15"/>
                <a:gd name="T17" fmla="*/ 7 h 16"/>
                <a:gd name="T18" fmla="*/ 6 w 15"/>
                <a:gd name="T19" fmla="*/ 8 h 16"/>
                <a:gd name="T20" fmla="*/ 7 w 15"/>
                <a:gd name="T21" fmla="*/ 11 h 16"/>
                <a:gd name="T22" fmla="*/ 9 w 15"/>
                <a:gd name="T23" fmla="*/ 14 h 16"/>
                <a:gd name="T24" fmla="*/ 10 w 15"/>
                <a:gd name="T25" fmla="*/ 16 h 16"/>
                <a:gd name="T26" fmla="*/ 10 w 15"/>
                <a:gd name="T27" fmla="*/ 16 h 16"/>
                <a:gd name="T28" fmla="*/ 10 w 15"/>
                <a:gd name="T29" fmla="*/ 15 h 16"/>
                <a:gd name="T30" fmla="*/ 10 w 15"/>
                <a:gd name="T31" fmla="*/ 15 h 16"/>
                <a:gd name="T32" fmla="*/ 10 w 15"/>
                <a:gd name="T33" fmla="*/ 15 h 16"/>
                <a:gd name="T34" fmla="*/ 11 w 15"/>
                <a:gd name="T35" fmla="*/ 14 h 16"/>
                <a:gd name="T36" fmla="*/ 11 w 15"/>
                <a:gd name="T37" fmla="*/ 14 h 16"/>
                <a:gd name="T38" fmla="*/ 12 w 15"/>
                <a:gd name="T39" fmla="*/ 13 h 16"/>
                <a:gd name="T40" fmla="*/ 13 w 15"/>
                <a:gd name="T41" fmla="*/ 13 h 16"/>
                <a:gd name="T42" fmla="*/ 13 w 15"/>
                <a:gd name="T43" fmla="*/ 13 h 16"/>
                <a:gd name="T44" fmla="*/ 13 w 15"/>
                <a:gd name="T45" fmla="*/ 13 h 16"/>
                <a:gd name="T46" fmla="*/ 13 w 15"/>
                <a:gd name="T47" fmla="*/ 12 h 16"/>
                <a:gd name="T48" fmla="*/ 13 w 15"/>
                <a:gd name="T49" fmla="*/ 12 h 16"/>
                <a:gd name="T50" fmla="*/ 13 w 15"/>
                <a:gd name="T51" fmla="*/ 12 h 16"/>
                <a:gd name="T52" fmla="*/ 13 w 15"/>
                <a:gd name="T53" fmla="*/ 12 h 16"/>
                <a:gd name="T54" fmla="*/ 13 w 15"/>
                <a:gd name="T55" fmla="*/ 12 h 16"/>
                <a:gd name="T56" fmla="*/ 14 w 15"/>
                <a:gd name="T57" fmla="*/ 11 h 16"/>
                <a:gd name="T58" fmla="*/ 14 w 15"/>
                <a:gd name="T59" fmla="*/ 11 h 16"/>
                <a:gd name="T60" fmla="*/ 14 w 15"/>
                <a:gd name="T61" fmla="*/ 10 h 16"/>
                <a:gd name="T62" fmla="*/ 14 w 15"/>
                <a:gd name="T63" fmla="*/ 10 h 16"/>
                <a:gd name="T64" fmla="*/ 14 w 15"/>
                <a:gd name="T65" fmla="*/ 8 h 16"/>
                <a:gd name="T66" fmla="*/ 14 w 15"/>
                <a:gd name="T67" fmla="*/ 8 h 16"/>
                <a:gd name="T68" fmla="*/ 15 w 15"/>
                <a:gd name="T69" fmla="*/ 7 h 16"/>
                <a:gd name="T70" fmla="*/ 15 w 15"/>
                <a:gd name="T71" fmla="*/ 7 h 16"/>
                <a:gd name="T72" fmla="*/ 15 w 15"/>
                <a:gd name="T73" fmla="*/ 7 h 16"/>
                <a:gd name="T74" fmla="*/ 11 w 15"/>
                <a:gd name="T75" fmla="*/ 7 h 16"/>
                <a:gd name="T76" fmla="*/ 10 w 15"/>
                <a:gd name="T77" fmla="*/ 6 h 16"/>
                <a:gd name="T78" fmla="*/ 13 w 15"/>
                <a:gd name="T79" fmla="*/ 5 h 16"/>
                <a:gd name="T80" fmla="*/ 9 w 15"/>
                <a:gd name="T81" fmla="*/ 5 h 16"/>
                <a:gd name="T82" fmla="*/ 8 w 15"/>
                <a:gd name="T83" fmla="*/ 4 h 16"/>
                <a:gd name="T84" fmla="*/ 11 w 15"/>
                <a:gd name="T85" fmla="*/ 3 h 16"/>
                <a:gd name="T86" fmla="*/ 8 w 15"/>
                <a:gd name="T87" fmla="*/ 3 h 16"/>
                <a:gd name="T88" fmla="*/ 6 w 15"/>
                <a:gd name="T89" fmla="*/ 1 h 16"/>
                <a:gd name="T90" fmla="*/ 5 w 15"/>
                <a:gd name="T91" fmla="*/ 0 h 16"/>
                <a:gd name="T92" fmla="*/ 5 w 15"/>
                <a:gd name="T93" fmla="*/ 0 h 16"/>
                <a:gd name="T94" fmla="*/ 4 w 15"/>
                <a:gd name="T95" fmla="*/ 0 h 16"/>
                <a:gd name="T96" fmla="*/ 4 w 15"/>
                <a:gd name="T97" fmla="*/ 0 h 16"/>
                <a:gd name="T98" fmla="*/ 4 w 15"/>
                <a:gd name="T99" fmla="*/ 0 h 16"/>
                <a:gd name="T100" fmla="*/ 4 w 15"/>
                <a:gd name="T101" fmla="*/ 0 h 16"/>
                <a:gd name="T102" fmla="*/ 4 w 15"/>
                <a:gd name="T103" fmla="*/ 0 h 16"/>
                <a:gd name="T104" fmla="*/ 4 w 15"/>
                <a:gd name="T105" fmla="*/ 1 h 16"/>
                <a:gd name="T106" fmla="*/ 4 w 15"/>
                <a:gd name="T107" fmla="*/ 1 h 16"/>
                <a:gd name="T108" fmla="*/ 4 w 15"/>
                <a:gd name="T109" fmla="*/ 1 h 16"/>
                <a:gd name="T110" fmla="*/ 4 w 15"/>
                <a:gd name="T111" fmla="*/ 1 h 16"/>
                <a:gd name="T112" fmla="*/ 4 w 15"/>
                <a:gd name="T113" fmla="*/ 1 h 16"/>
                <a:gd name="T114" fmla="*/ 4 w 15"/>
                <a:gd name="T115" fmla="*/ 2 h 16"/>
                <a:gd name="T116" fmla="*/ 0 w 15"/>
                <a:gd name="T117" fmla="*/ 2 h 16"/>
                <a:gd name="T118" fmla="*/ 0 w 15"/>
                <a:gd name="T119" fmla="*/ 2 h 16"/>
                <a:gd name="T120" fmla="*/ 0 w 15"/>
                <a:gd name="T121" fmla="*/ 2 h 16"/>
                <a:gd name="T122" fmla="*/ 0 w 15"/>
                <a:gd name="T123" fmla="*/ 2 h 16"/>
                <a:gd name="T124" fmla="*/ 0 w 15"/>
                <a:gd name="T12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" h="16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6"/>
                    <a:pt x="5" y="8"/>
                    <a:pt x="6" y="8"/>
                  </a:cubicBezTo>
                  <a:cubicBezTo>
                    <a:pt x="6" y="8"/>
                    <a:pt x="7" y="11"/>
                    <a:pt x="7" y="11"/>
                  </a:cubicBezTo>
                  <a:cubicBezTo>
                    <a:pt x="8" y="11"/>
                    <a:pt x="9" y="13"/>
                    <a:pt x="9" y="14"/>
                  </a:cubicBezTo>
                  <a:cubicBezTo>
                    <a:pt x="9" y="14"/>
                    <a:pt x="9" y="15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4"/>
                    <a:pt x="12" y="13"/>
                  </a:cubicBezTo>
                  <a:cubicBezTo>
                    <a:pt x="12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1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7" y="2"/>
                    <a:pt x="7" y="1"/>
                    <a:pt x="6" y="1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3" y="3"/>
                    <a:pt x="2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E6A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4" name="Freeform 622"/>
            <p:cNvSpPr>
              <a:spLocks/>
            </p:cNvSpPr>
            <p:nvPr/>
          </p:nvSpPr>
          <p:spPr bwMode="auto">
            <a:xfrm>
              <a:off x="6731332" y="1706545"/>
              <a:ext cx="106477" cy="133580"/>
            </a:xfrm>
            <a:custGeom>
              <a:avLst/>
              <a:gdLst>
                <a:gd name="T0" fmla="*/ 19 w 23"/>
                <a:gd name="T1" fmla="*/ 2 h 29"/>
                <a:gd name="T2" fmla="*/ 15 w 23"/>
                <a:gd name="T3" fmla="*/ 1 h 29"/>
                <a:gd name="T4" fmla="*/ 17 w 23"/>
                <a:gd name="T5" fmla="*/ 6 h 29"/>
                <a:gd name="T6" fmla="*/ 18 w 23"/>
                <a:gd name="T7" fmla="*/ 11 h 29"/>
                <a:gd name="T8" fmla="*/ 19 w 23"/>
                <a:gd name="T9" fmla="*/ 13 h 29"/>
                <a:gd name="T10" fmla="*/ 19 w 23"/>
                <a:gd name="T11" fmla="*/ 17 h 29"/>
                <a:gd name="T12" fmla="*/ 18 w 23"/>
                <a:gd name="T13" fmla="*/ 19 h 29"/>
                <a:gd name="T14" fmla="*/ 18 w 23"/>
                <a:gd name="T15" fmla="*/ 22 h 29"/>
                <a:gd name="T16" fmla="*/ 15 w 23"/>
                <a:gd name="T17" fmla="*/ 26 h 29"/>
                <a:gd name="T18" fmla="*/ 11 w 23"/>
                <a:gd name="T19" fmla="*/ 27 h 29"/>
                <a:gd name="T20" fmla="*/ 9 w 23"/>
                <a:gd name="T21" fmla="*/ 25 h 29"/>
                <a:gd name="T22" fmla="*/ 6 w 23"/>
                <a:gd name="T23" fmla="*/ 22 h 29"/>
                <a:gd name="T24" fmla="*/ 6 w 23"/>
                <a:gd name="T25" fmla="*/ 18 h 29"/>
                <a:gd name="T26" fmla="*/ 7 w 23"/>
                <a:gd name="T27" fmla="*/ 15 h 29"/>
                <a:gd name="T28" fmla="*/ 7 w 23"/>
                <a:gd name="T29" fmla="*/ 14 h 29"/>
                <a:gd name="T30" fmla="*/ 5 w 23"/>
                <a:gd name="T31" fmla="*/ 12 h 29"/>
                <a:gd name="T32" fmla="*/ 7 w 23"/>
                <a:gd name="T33" fmla="*/ 10 h 29"/>
                <a:gd name="T34" fmla="*/ 8 w 23"/>
                <a:gd name="T35" fmla="*/ 7 h 29"/>
                <a:gd name="T36" fmla="*/ 9 w 23"/>
                <a:gd name="T37" fmla="*/ 1 h 29"/>
                <a:gd name="T38" fmla="*/ 8 w 23"/>
                <a:gd name="T39" fmla="*/ 0 h 29"/>
                <a:gd name="T40" fmla="*/ 8 w 23"/>
                <a:gd name="T41" fmla="*/ 0 h 29"/>
                <a:gd name="T42" fmla="*/ 1 w 23"/>
                <a:gd name="T43" fmla="*/ 9 h 29"/>
                <a:gd name="T44" fmla="*/ 1 w 23"/>
                <a:gd name="T45" fmla="*/ 12 h 29"/>
                <a:gd name="T46" fmla="*/ 0 w 23"/>
                <a:gd name="T47" fmla="*/ 12 h 29"/>
                <a:gd name="T48" fmla="*/ 1 w 23"/>
                <a:gd name="T49" fmla="*/ 18 h 29"/>
                <a:gd name="T50" fmla="*/ 3 w 23"/>
                <a:gd name="T51" fmla="*/ 18 h 29"/>
                <a:gd name="T52" fmla="*/ 5 w 23"/>
                <a:gd name="T53" fmla="*/ 23 h 29"/>
                <a:gd name="T54" fmla="*/ 11 w 23"/>
                <a:gd name="T55" fmla="*/ 28 h 29"/>
                <a:gd name="T56" fmla="*/ 15 w 23"/>
                <a:gd name="T57" fmla="*/ 27 h 29"/>
                <a:gd name="T58" fmla="*/ 19 w 23"/>
                <a:gd name="T59" fmla="*/ 23 h 29"/>
                <a:gd name="T60" fmla="*/ 20 w 23"/>
                <a:gd name="T61" fmla="*/ 18 h 29"/>
                <a:gd name="T62" fmla="*/ 22 w 23"/>
                <a:gd name="T63" fmla="*/ 17 h 29"/>
                <a:gd name="T64" fmla="*/ 22 w 23"/>
                <a:gd name="T65" fmla="*/ 11 h 29"/>
                <a:gd name="T66" fmla="*/ 19 w 23"/>
                <a:gd name="T6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29">
                  <a:moveTo>
                    <a:pt x="19" y="2"/>
                  </a:moveTo>
                  <a:cubicBezTo>
                    <a:pt x="18" y="1"/>
                    <a:pt x="16" y="1"/>
                    <a:pt x="15" y="1"/>
                  </a:cubicBezTo>
                  <a:cubicBezTo>
                    <a:pt x="15" y="1"/>
                    <a:pt x="17" y="5"/>
                    <a:pt x="17" y="6"/>
                  </a:cubicBezTo>
                  <a:cubicBezTo>
                    <a:pt x="18" y="7"/>
                    <a:pt x="18" y="11"/>
                    <a:pt x="18" y="11"/>
                  </a:cubicBezTo>
                  <a:cubicBezTo>
                    <a:pt x="18" y="11"/>
                    <a:pt x="19" y="12"/>
                    <a:pt x="19" y="13"/>
                  </a:cubicBezTo>
                  <a:cubicBezTo>
                    <a:pt x="20" y="14"/>
                    <a:pt x="19" y="15"/>
                    <a:pt x="19" y="17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9" y="20"/>
                    <a:pt x="18" y="22"/>
                    <a:pt x="18" y="22"/>
                  </a:cubicBezTo>
                  <a:cubicBezTo>
                    <a:pt x="18" y="23"/>
                    <a:pt x="15" y="25"/>
                    <a:pt x="15" y="26"/>
                  </a:cubicBezTo>
                  <a:cubicBezTo>
                    <a:pt x="15" y="26"/>
                    <a:pt x="12" y="27"/>
                    <a:pt x="11" y="27"/>
                  </a:cubicBezTo>
                  <a:cubicBezTo>
                    <a:pt x="9" y="27"/>
                    <a:pt x="9" y="26"/>
                    <a:pt x="9" y="25"/>
                  </a:cubicBezTo>
                  <a:cubicBezTo>
                    <a:pt x="9" y="24"/>
                    <a:pt x="6" y="23"/>
                    <a:pt x="6" y="22"/>
                  </a:cubicBezTo>
                  <a:cubicBezTo>
                    <a:pt x="5" y="21"/>
                    <a:pt x="6" y="19"/>
                    <a:pt x="6" y="18"/>
                  </a:cubicBezTo>
                  <a:cubicBezTo>
                    <a:pt x="6" y="16"/>
                    <a:pt x="6" y="16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5" y="13"/>
                    <a:pt x="5" y="12"/>
                  </a:cubicBezTo>
                  <a:cubicBezTo>
                    <a:pt x="5" y="11"/>
                    <a:pt x="7" y="10"/>
                    <a:pt x="7" y="10"/>
                  </a:cubicBezTo>
                  <a:cubicBezTo>
                    <a:pt x="7" y="10"/>
                    <a:pt x="8" y="9"/>
                    <a:pt x="8" y="7"/>
                  </a:cubicBezTo>
                  <a:cubicBezTo>
                    <a:pt x="8" y="6"/>
                    <a:pt x="9" y="1"/>
                    <a:pt x="9" y="1"/>
                  </a:cubicBezTo>
                  <a:cubicBezTo>
                    <a:pt x="9" y="1"/>
                    <a:pt x="9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1"/>
                    <a:pt x="1" y="7"/>
                    <a:pt x="1" y="9"/>
                  </a:cubicBezTo>
                  <a:cubicBezTo>
                    <a:pt x="1" y="10"/>
                    <a:pt x="1" y="12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3"/>
                    <a:pt x="0" y="17"/>
                    <a:pt x="1" y="18"/>
                  </a:cubicBezTo>
                  <a:cubicBezTo>
                    <a:pt x="2" y="18"/>
                    <a:pt x="2" y="19"/>
                    <a:pt x="3" y="18"/>
                  </a:cubicBezTo>
                  <a:cubicBezTo>
                    <a:pt x="4" y="18"/>
                    <a:pt x="3" y="22"/>
                    <a:pt x="5" y="23"/>
                  </a:cubicBezTo>
                  <a:cubicBezTo>
                    <a:pt x="6" y="24"/>
                    <a:pt x="8" y="29"/>
                    <a:pt x="11" y="28"/>
                  </a:cubicBezTo>
                  <a:cubicBezTo>
                    <a:pt x="13" y="28"/>
                    <a:pt x="14" y="27"/>
                    <a:pt x="15" y="27"/>
                  </a:cubicBezTo>
                  <a:cubicBezTo>
                    <a:pt x="16" y="26"/>
                    <a:pt x="18" y="24"/>
                    <a:pt x="19" y="23"/>
                  </a:cubicBezTo>
                  <a:cubicBezTo>
                    <a:pt x="20" y="22"/>
                    <a:pt x="20" y="18"/>
                    <a:pt x="20" y="18"/>
                  </a:cubicBezTo>
                  <a:cubicBezTo>
                    <a:pt x="20" y="18"/>
                    <a:pt x="21" y="18"/>
                    <a:pt x="22" y="17"/>
                  </a:cubicBezTo>
                  <a:cubicBezTo>
                    <a:pt x="22" y="16"/>
                    <a:pt x="23" y="12"/>
                    <a:pt x="22" y="11"/>
                  </a:cubicBezTo>
                  <a:cubicBezTo>
                    <a:pt x="21" y="9"/>
                    <a:pt x="21" y="3"/>
                    <a:pt x="19" y="2"/>
                  </a:cubicBezTo>
                  <a:close/>
                </a:path>
              </a:pathLst>
            </a:custGeom>
            <a:solidFill>
              <a:srgbClr val="E6A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5" name="Freeform 623"/>
            <p:cNvSpPr>
              <a:spLocks/>
            </p:cNvSpPr>
            <p:nvPr/>
          </p:nvSpPr>
          <p:spPr bwMode="auto">
            <a:xfrm>
              <a:off x="6456428" y="1840126"/>
              <a:ext cx="36783" cy="54207"/>
            </a:xfrm>
            <a:custGeom>
              <a:avLst/>
              <a:gdLst>
                <a:gd name="T0" fmla="*/ 8 w 8"/>
                <a:gd name="T1" fmla="*/ 1 h 12"/>
                <a:gd name="T2" fmla="*/ 7 w 8"/>
                <a:gd name="T3" fmla="*/ 4 h 12"/>
                <a:gd name="T4" fmla="*/ 1 w 8"/>
                <a:gd name="T5" fmla="*/ 12 h 12"/>
                <a:gd name="T6" fmla="*/ 0 w 8"/>
                <a:gd name="T7" fmla="*/ 10 h 12"/>
                <a:gd name="T8" fmla="*/ 0 w 8"/>
                <a:gd name="T9" fmla="*/ 10 h 12"/>
                <a:gd name="T10" fmla="*/ 0 w 8"/>
                <a:gd name="T11" fmla="*/ 8 h 12"/>
                <a:gd name="T12" fmla="*/ 2 w 8"/>
                <a:gd name="T13" fmla="*/ 5 h 12"/>
                <a:gd name="T14" fmla="*/ 3 w 8"/>
                <a:gd name="T15" fmla="*/ 3 h 12"/>
                <a:gd name="T16" fmla="*/ 5 w 8"/>
                <a:gd name="T17" fmla="*/ 1 h 12"/>
                <a:gd name="T18" fmla="*/ 8 w 8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2">
                  <a:moveTo>
                    <a:pt x="8" y="1"/>
                  </a:moveTo>
                  <a:cubicBezTo>
                    <a:pt x="8" y="2"/>
                    <a:pt x="7" y="3"/>
                    <a:pt x="7" y="4"/>
                  </a:cubicBezTo>
                  <a:cubicBezTo>
                    <a:pt x="7" y="6"/>
                    <a:pt x="1" y="12"/>
                    <a:pt x="1" y="12"/>
                  </a:cubicBezTo>
                  <a:cubicBezTo>
                    <a:pt x="1" y="12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1" y="9"/>
                    <a:pt x="0" y="8"/>
                  </a:cubicBezTo>
                  <a:cubicBezTo>
                    <a:pt x="0" y="7"/>
                    <a:pt x="1" y="5"/>
                    <a:pt x="2" y="5"/>
                  </a:cubicBezTo>
                  <a:cubicBezTo>
                    <a:pt x="3" y="5"/>
                    <a:pt x="3" y="3"/>
                    <a:pt x="3" y="3"/>
                  </a:cubicBezTo>
                  <a:cubicBezTo>
                    <a:pt x="4" y="2"/>
                    <a:pt x="4" y="0"/>
                    <a:pt x="5" y="1"/>
                  </a:cubicBezTo>
                  <a:cubicBezTo>
                    <a:pt x="6" y="2"/>
                    <a:pt x="7" y="2"/>
                    <a:pt x="8" y="1"/>
                  </a:cubicBezTo>
                  <a:close/>
                </a:path>
              </a:pathLst>
            </a:custGeom>
            <a:solidFill>
              <a:srgbClr val="D09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6" name="Freeform 624"/>
            <p:cNvSpPr>
              <a:spLocks/>
            </p:cNvSpPr>
            <p:nvPr/>
          </p:nvSpPr>
          <p:spPr bwMode="auto">
            <a:xfrm>
              <a:off x="6433197" y="1807215"/>
              <a:ext cx="63886" cy="77438"/>
            </a:xfrm>
            <a:custGeom>
              <a:avLst/>
              <a:gdLst>
                <a:gd name="T0" fmla="*/ 14 w 14"/>
                <a:gd name="T1" fmla="*/ 4 h 17"/>
                <a:gd name="T2" fmla="*/ 14 w 14"/>
                <a:gd name="T3" fmla="*/ 5 h 17"/>
                <a:gd name="T4" fmla="*/ 14 w 14"/>
                <a:gd name="T5" fmla="*/ 5 h 17"/>
                <a:gd name="T6" fmla="*/ 14 w 14"/>
                <a:gd name="T7" fmla="*/ 5 h 17"/>
                <a:gd name="T8" fmla="*/ 14 w 14"/>
                <a:gd name="T9" fmla="*/ 5 h 17"/>
                <a:gd name="T10" fmla="*/ 14 w 14"/>
                <a:gd name="T11" fmla="*/ 6 h 17"/>
                <a:gd name="T12" fmla="*/ 13 w 14"/>
                <a:gd name="T13" fmla="*/ 8 h 17"/>
                <a:gd name="T14" fmla="*/ 13 w 14"/>
                <a:gd name="T15" fmla="*/ 8 h 17"/>
                <a:gd name="T16" fmla="*/ 10 w 14"/>
                <a:gd name="T17" fmla="*/ 8 h 17"/>
                <a:gd name="T18" fmla="*/ 8 w 14"/>
                <a:gd name="T19" fmla="*/ 10 h 17"/>
                <a:gd name="T20" fmla="*/ 7 w 14"/>
                <a:gd name="T21" fmla="*/ 12 h 17"/>
                <a:gd name="T22" fmla="*/ 5 w 14"/>
                <a:gd name="T23" fmla="*/ 15 h 17"/>
                <a:gd name="T24" fmla="*/ 5 w 14"/>
                <a:gd name="T25" fmla="*/ 17 h 17"/>
                <a:gd name="T26" fmla="*/ 5 w 14"/>
                <a:gd name="T27" fmla="*/ 17 h 17"/>
                <a:gd name="T28" fmla="*/ 5 w 14"/>
                <a:gd name="T29" fmla="*/ 17 h 17"/>
                <a:gd name="T30" fmla="*/ 4 w 14"/>
                <a:gd name="T31" fmla="*/ 17 h 17"/>
                <a:gd name="T32" fmla="*/ 4 w 14"/>
                <a:gd name="T33" fmla="*/ 16 h 17"/>
                <a:gd name="T34" fmla="*/ 4 w 14"/>
                <a:gd name="T35" fmla="*/ 16 h 17"/>
                <a:gd name="T36" fmla="*/ 3 w 14"/>
                <a:gd name="T37" fmla="*/ 16 h 17"/>
                <a:gd name="T38" fmla="*/ 2 w 14"/>
                <a:gd name="T39" fmla="*/ 14 h 17"/>
                <a:gd name="T40" fmla="*/ 2 w 14"/>
                <a:gd name="T41" fmla="*/ 14 h 17"/>
                <a:gd name="T42" fmla="*/ 2 w 14"/>
                <a:gd name="T43" fmla="*/ 14 h 17"/>
                <a:gd name="T44" fmla="*/ 1 w 14"/>
                <a:gd name="T45" fmla="*/ 14 h 17"/>
                <a:gd name="T46" fmla="*/ 1 w 14"/>
                <a:gd name="T47" fmla="*/ 14 h 17"/>
                <a:gd name="T48" fmla="*/ 1 w 14"/>
                <a:gd name="T49" fmla="*/ 14 h 17"/>
                <a:gd name="T50" fmla="*/ 1 w 14"/>
                <a:gd name="T51" fmla="*/ 14 h 17"/>
                <a:gd name="T52" fmla="*/ 1 w 14"/>
                <a:gd name="T53" fmla="*/ 13 h 17"/>
                <a:gd name="T54" fmla="*/ 1 w 14"/>
                <a:gd name="T55" fmla="*/ 13 h 17"/>
                <a:gd name="T56" fmla="*/ 1 w 14"/>
                <a:gd name="T57" fmla="*/ 13 h 17"/>
                <a:gd name="T58" fmla="*/ 1 w 14"/>
                <a:gd name="T59" fmla="*/ 12 h 17"/>
                <a:gd name="T60" fmla="*/ 0 w 14"/>
                <a:gd name="T61" fmla="*/ 12 h 17"/>
                <a:gd name="T62" fmla="*/ 0 w 14"/>
                <a:gd name="T63" fmla="*/ 11 h 17"/>
                <a:gd name="T64" fmla="*/ 0 w 14"/>
                <a:gd name="T65" fmla="*/ 10 h 17"/>
                <a:gd name="T66" fmla="*/ 0 w 14"/>
                <a:gd name="T67" fmla="*/ 10 h 17"/>
                <a:gd name="T68" fmla="*/ 0 w 14"/>
                <a:gd name="T69" fmla="*/ 9 h 17"/>
                <a:gd name="T70" fmla="*/ 0 w 14"/>
                <a:gd name="T71" fmla="*/ 9 h 17"/>
                <a:gd name="T72" fmla="*/ 0 w 14"/>
                <a:gd name="T73" fmla="*/ 8 h 17"/>
                <a:gd name="T74" fmla="*/ 0 w 14"/>
                <a:gd name="T75" fmla="*/ 8 h 17"/>
                <a:gd name="T76" fmla="*/ 0 w 14"/>
                <a:gd name="T77" fmla="*/ 6 h 17"/>
                <a:gd name="T78" fmla="*/ 0 w 14"/>
                <a:gd name="T79" fmla="*/ 5 h 17"/>
                <a:gd name="T80" fmla="*/ 2 w 14"/>
                <a:gd name="T81" fmla="*/ 4 h 17"/>
                <a:gd name="T82" fmla="*/ 2 w 14"/>
                <a:gd name="T83" fmla="*/ 2 h 17"/>
                <a:gd name="T84" fmla="*/ 4 w 14"/>
                <a:gd name="T85" fmla="*/ 2 h 17"/>
                <a:gd name="T86" fmla="*/ 4 w 14"/>
                <a:gd name="T87" fmla="*/ 1 h 17"/>
                <a:gd name="T88" fmla="*/ 9 w 14"/>
                <a:gd name="T89" fmla="*/ 1 h 17"/>
                <a:gd name="T90" fmla="*/ 10 w 14"/>
                <a:gd name="T91" fmla="*/ 1 h 17"/>
                <a:gd name="T92" fmla="*/ 10 w 14"/>
                <a:gd name="T93" fmla="*/ 1 h 17"/>
                <a:gd name="T94" fmla="*/ 10 w 14"/>
                <a:gd name="T95" fmla="*/ 1 h 17"/>
                <a:gd name="T96" fmla="*/ 10 w 14"/>
                <a:gd name="T97" fmla="*/ 1 h 17"/>
                <a:gd name="T98" fmla="*/ 10 w 14"/>
                <a:gd name="T99" fmla="*/ 2 h 17"/>
                <a:gd name="T100" fmla="*/ 10 w 14"/>
                <a:gd name="T101" fmla="*/ 2 h 17"/>
                <a:gd name="T102" fmla="*/ 10 w 14"/>
                <a:gd name="T103" fmla="*/ 2 h 17"/>
                <a:gd name="T104" fmla="*/ 10 w 14"/>
                <a:gd name="T105" fmla="*/ 2 h 17"/>
                <a:gd name="T106" fmla="*/ 10 w 14"/>
                <a:gd name="T107" fmla="*/ 2 h 17"/>
                <a:gd name="T108" fmla="*/ 10 w 14"/>
                <a:gd name="T109" fmla="*/ 2 h 17"/>
                <a:gd name="T110" fmla="*/ 10 w 14"/>
                <a:gd name="T111" fmla="*/ 2 h 17"/>
                <a:gd name="T112" fmla="*/ 12 w 14"/>
                <a:gd name="T113" fmla="*/ 2 h 17"/>
                <a:gd name="T114" fmla="*/ 14 w 14"/>
                <a:gd name="T115" fmla="*/ 3 h 17"/>
                <a:gd name="T116" fmla="*/ 14 w 14"/>
                <a:gd name="T117" fmla="*/ 3 h 17"/>
                <a:gd name="T118" fmla="*/ 14 w 14"/>
                <a:gd name="T119" fmla="*/ 4 h 17"/>
                <a:gd name="T120" fmla="*/ 14 w 14"/>
                <a:gd name="T121" fmla="*/ 4 h 17"/>
                <a:gd name="T122" fmla="*/ 14 w 14"/>
                <a:gd name="T123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" h="17">
                  <a:moveTo>
                    <a:pt x="14" y="4"/>
                  </a:moveTo>
                  <a:cubicBezTo>
                    <a:pt x="14" y="4"/>
                    <a:pt x="14" y="4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6"/>
                    <a:pt x="13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9"/>
                    <a:pt x="11" y="9"/>
                    <a:pt x="10" y="8"/>
                  </a:cubicBezTo>
                  <a:cubicBezTo>
                    <a:pt x="9" y="7"/>
                    <a:pt x="9" y="9"/>
                    <a:pt x="8" y="10"/>
                  </a:cubicBezTo>
                  <a:cubicBezTo>
                    <a:pt x="8" y="10"/>
                    <a:pt x="8" y="12"/>
                    <a:pt x="7" y="12"/>
                  </a:cubicBezTo>
                  <a:cubicBezTo>
                    <a:pt x="6" y="12"/>
                    <a:pt x="5" y="14"/>
                    <a:pt x="5" y="15"/>
                  </a:cubicBezTo>
                  <a:cubicBezTo>
                    <a:pt x="6" y="16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5"/>
                    <a:pt x="3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2" y="4"/>
                    <a:pt x="2" y="3"/>
                    <a:pt x="2" y="2"/>
                  </a:cubicBezTo>
                  <a:cubicBezTo>
                    <a:pt x="2" y="2"/>
                    <a:pt x="4" y="2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0"/>
                    <a:pt x="8" y="1"/>
                    <a:pt x="9" y="1"/>
                  </a:cubicBezTo>
                  <a:cubicBezTo>
                    <a:pt x="9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3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7" name="Freeform 625"/>
            <p:cNvSpPr>
              <a:spLocks/>
            </p:cNvSpPr>
            <p:nvPr/>
          </p:nvSpPr>
          <p:spPr bwMode="auto">
            <a:xfrm>
              <a:off x="6433197" y="1811087"/>
              <a:ext cx="63886" cy="73566"/>
            </a:xfrm>
            <a:custGeom>
              <a:avLst/>
              <a:gdLst>
                <a:gd name="T0" fmla="*/ 14 w 14"/>
                <a:gd name="T1" fmla="*/ 3 h 16"/>
                <a:gd name="T2" fmla="*/ 14 w 14"/>
                <a:gd name="T3" fmla="*/ 4 h 16"/>
                <a:gd name="T4" fmla="*/ 14 w 14"/>
                <a:gd name="T5" fmla="*/ 4 h 16"/>
                <a:gd name="T6" fmla="*/ 14 w 14"/>
                <a:gd name="T7" fmla="*/ 4 h 16"/>
                <a:gd name="T8" fmla="*/ 14 w 14"/>
                <a:gd name="T9" fmla="*/ 4 h 16"/>
                <a:gd name="T10" fmla="*/ 14 w 14"/>
                <a:gd name="T11" fmla="*/ 5 h 16"/>
                <a:gd name="T12" fmla="*/ 13 w 14"/>
                <a:gd name="T13" fmla="*/ 7 h 16"/>
                <a:gd name="T14" fmla="*/ 13 w 14"/>
                <a:gd name="T15" fmla="*/ 7 h 16"/>
                <a:gd name="T16" fmla="*/ 10 w 14"/>
                <a:gd name="T17" fmla="*/ 7 h 16"/>
                <a:gd name="T18" fmla="*/ 8 w 14"/>
                <a:gd name="T19" fmla="*/ 9 h 16"/>
                <a:gd name="T20" fmla="*/ 7 w 14"/>
                <a:gd name="T21" fmla="*/ 11 h 16"/>
                <a:gd name="T22" fmla="*/ 5 w 14"/>
                <a:gd name="T23" fmla="*/ 14 h 16"/>
                <a:gd name="T24" fmla="*/ 5 w 14"/>
                <a:gd name="T25" fmla="*/ 16 h 16"/>
                <a:gd name="T26" fmla="*/ 5 w 14"/>
                <a:gd name="T27" fmla="*/ 16 h 16"/>
                <a:gd name="T28" fmla="*/ 5 w 14"/>
                <a:gd name="T29" fmla="*/ 16 h 16"/>
                <a:gd name="T30" fmla="*/ 4 w 14"/>
                <a:gd name="T31" fmla="*/ 16 h 16"/>
                <a:gd name="T32" fmla="*/ 4 w 14"/>
                <a:gd name="T33" fmla="*/ 15 h 16"/>
                <a:gd name="T34" fmla="*/ 4 w 14"/>
                <a:gd name="T35" fmla="*/ 15 h 16"/>
                <a:gd name="T36" fmla="*/ 3 w 14"/>
                <a:gd name="T37" fmla="*/ 15 h 16"/>
                <a:gd name="T38" fmla="*/ 2 w 14"/>
                <a:gd name="T39" fmla="*/ 13 h 16"/>
                <a:gd name="T40" fmla="*/ 2 w 14"/>
                <a:gd name="T41" fmla="*/ 13 h 16"/>
                <a:gd name="T42" fmla="*/ 2 w 14"/>
                <a:gd name="T43" fmla="*/ 13 h 16"/>
                <a:gd name="T44" fmla="*/ 1 w 14"/>
                <a:gd name="T45" fmla="*/ 13 h 16"/>
                <a:gd name="T46" fmla="*/ 1 w 14"/>
                <a:gd name="T47" fmla="*/ 13 h 16"/>
                <a:gd name="T48" fmla="*/ 1 w 14"/>
                <a:gd name="T49" fmla="*/ 13 h 16"/>
                <a:gd name="T50" fmla="*/ 1 w 14"/>
                <a:gd name="T51" fmla="*/ 13 h 16"/>
                <a:gd name="T52" fmla="*/ 1 w 14"/>
                <a:gd name="T53" fmla="*/ 12 h 16"/>
                <a:gd name="T54" fmla="*/ 1 w 14"/>
                <a:gd name="T55" fmla="*/ 12 h 16"/>
                <a:gd name="T56" fmla="*/ 1 w 14"/>
                <a:gd name="T57" fmla="*/ 12 h 16"/>
                <a:gd name="T58" fmla="*/ 1 w 14"/>
                <a:gd name="T59" fmla="*/ 11 h 16"/>
                <a:gd name="T60" fmla="*/ 0 w 14"/>
                <a:gd name="T61" fmla="*/ 11 h 16"/>
                <a:gd name="T62" fmla="*/ 0 w 14"/>
                <a:gd name="T63" fmla="*/ 10 h 16"/>
                <a:gd name="T64" fmla="*/ 0 w 14"/>
                <a:gd name="T65" fmla="*/ 9 h 16"/>
                <a:gd name="T66" fmla="*/ 0 w 14"/>
                <a:gd name="T67" fmla="*/ 9 h 16"/>
                <a:gd name="T68" fmla="*/ 0 w 14"/>
                <a:gd name="T69" fmla="*/ 8 h 16"/>
                <a:gd name="T70" fmla="*/ 0 w 14"/>
                <a:gd name="T71" fmla="*/ 8 h 16"/>
                <a:gd name="T72" fmla="*/ 0 w 14"/>
                <a:gd name="T73" fmla="*/ 7 h 16"/>
                <a:gd name="T74" fmla="*/ 3 w 14"/>
                <a:gd name="T75" fmla="*/ 7 h 16"/>
                <a:gd name="T76" fmla="*/ 4 w 14"/>
                <a:gd name="T77" fmla="*/ 6 h 16"/>
                <a:gd name="T78" fmla="*/ 1 w 14"/>
                <a:gd name="T79" fmla="*/ 5 h 16"/>
                <a:gd name="T80" fmla="*/ 5 w 14"/>
                <a:gd name="T81" fmla="*/ 5 h 16"/>
                <a:gd name="T82" fmla="*/ 6 w 14"/>
                <a:gd name="T83" fmla="*/ 4 h 16"/>
                <a:gd name="T84" fmla="*/ 3 w 14"/>
                <a:gd name="T85" fmla="*/ 3 h 16"/>
                <a:gd name="T86" fmla="*/ 6 w 14"/>
                <a:gd name="T87" fmla="*/ 3 h 16"/>
                <a:gd name="T88" fmla="*/ 8 w 14"/>
                <a:gd name="T89" fmla="*/ 1 h 16"/>
                <a:gd name="T90" fmla="*/ 10 w 14"/>
                <a:gd name="T91" fmla="*/ 0 h 16"/>
                <a:gd name="T92" fmla="*/ 10 w 14"/>
                <a:gd name="T93" fmla="*/ 0 h 16"/>
                <a:gd name="T94" fmla="*/ 10 w 14"/>
                <a:gd name="T95" fmla="*/ 0 h 16"/>
                <a:gd name="T96" fmla="*/ 10 w 14"/>
                <a:gd name="T97" fmla="*/ 0 h 16"/>
                <a:gd name="T98" fmla="*/ 10 w 14"/>
                <a:gd name="T99" fmla="*/ 1 h 16"/>
                <a:gd name="T100" fmla="*/ 10 w 14"/>
                <a:gd name="T101" fmla="*/ 1 h 16"/>
                <a:gd name="T102" fmla="*/ 10 w 14"/>
                <a:gd name="T103" fmla="*/ 1 h 16"/>
                <a:gd name="T104" fmla="*/ 10 w 14"/>
                <a:gd name="T105" fmla="*/ 1 h 16"/>
                <a:gd name="T106" fmla="*/ 10 w 14"/>
                <a:gd name="T107" fmla="*/ 1 h 16"/>
                <a:gd name="T108" fmla="*/ 10 w 14"/>
                <a:gd name="T109" fmla="*/ 1 h 16"/>
                <a:gd name="T110" fmla="*/ 10 w 14"/>
                <a:gd name="T111" fmla="*/ 1 h 16"/>
                <a:gd name="T112" fmla="*/ 10 w 14"/>
                <a:gd name="T113" fmla="*/ 1 h 16"/>
                <a:gd name="T114" fmla="*/ 11 w 14"/>
                <a:gd name="T115" fmla="*/ 3 h 16"/>
                <a:gd name="T116" fmla="*/ 14 w 14"/>
                <a:gd name="T117" fmla="*/ 2 h 16"/>
                <a:gd name="T118" fmla="*/ 14 w 14"/>
                <a:gd name="T119" fmla="*/ 2 h 16"/>
                <a:gd name="T120" fmla="*/ 14 w 14"/>
                <a:gd name="T121" fmla="*/ 3 h 16"/>
                <a:gd name="T122" fmla="*/ 14 w 14"/>
                <a:gd name="T123" fmla="*/ 3 h 16"/>
                <a:gd name="T124" fmla="*/ 14 w 14"/>
                <a:gd name="T125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" h="16">
                  <a:moveTo>
                    <a:pt x="14" y="3"/>
                  </a:moveTo>
                  <a:cubicBezTo>
                    <a:pt x="14" y="3"/>
                    <a:pt x="14" y="3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1" y="8"/>
                    <a:pt x="10" y="7"/>
                  </a:cubicBezTo>
                  <a:cubicBezTo>
                    <a:pt x="9" y="6"/>
                    <a:pt x="9" y="8"/>
                    <a:pt x="8" y="9"/>
                  </a:cubicBezTo>
                  <a:cubicBezTo>
                    <a:pt x="8" y="9"/>
                    <a:pt x="8" y="11"/>
                    <a:pt x="7" y="11"/>
                  </a:cubicBezTo>
                  <a:cubicBezTo>
                    <a:pt x="6" y="11"/>
                    <a:pt x="5" y="13"/>
                    <a:pt x="5" y="14"/>
                  </a:cubicBezTo>
                  <a:cubicBezTo>
                    <a:pt x="6" y="15"/>
                    <a:pt x="5" y="15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4" y="16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3" y="15"/>
                    <a:pt x="3" y="15"/>
                  </a:cubicBezTo>
                  <a:cubicBezTo>
                    <a:pt x="3" y="14"/>
                    <a:pt x="3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7"/>
                    <a:pt x="3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4" y="6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8" y="2"/>
                    <a:pt x="7" y="1"/>
                    <a:pt x="8" y="1"/>
                  </a:cubicBezTo>
                  <a:cubicBezTo>
                    <a:pt x="9" y="1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3"/>
                    <a:pt x="11" y="3"/>
                  </a:cubicBezTo>
                  <a:cubicBezTo>
                    <a:pt x="11" y="3"/>
                    <a:pt x="13" y="4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E6A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8" name="Freeform 626"/>
            <p:cNvSpPr>
              <a:spLocks/>
            </p:cNvSpPr>
            <p:nvPr/>
          </p:nvSpPr>
          <p:spPr bwMode="auto">
            <a:xfrm>
              <a:off x="6429325" y="1830446"/>
              <a:ext cx="315559" cy="412356"/>
            </a:xfrm>
            <a:custGeom>
              <a:avLst/>
              <a:gdLst>
                <a:gd name="T0" fmla="*/ 42 w 69"/>
                <a:gd name="T1" fmla="*/ 90 h 90"/>
                <a:gd name="T2" fmla="*/ 61 w 69"/>
                <a:gd name="T3" fmla="*/ 56 h 90"/>
                <a:gd name="T4" fmla="*/ 69 w 69"/>
                <a:gd name="T5" fmla="*/ 0 h 90"/>
                <a:gd name="T6" fmla="*/ 62 w 69"/>
                <a:gd name="T7" fmla="*/ 5 h 90"/>
                <a:gd name="T8" fmla="*/ 51 w 69"/>
                <a:gd name="T9" fmla="*/ 6 h 90"/>
                <a:gd name="T10" fmla="*/ 39 w 69"/>
                <a:gd name="T11" fmla="*/ 15 h 90"/>
                <a:gd name="T12" fmla="*/ 26 w 69"/>
                <a:gd name="T13" fmla="*/ 19 h 90"/>
                <a:gd name="T14" fmla="*/ 13 w 69"/>
                <a:gd name="T15" fmla="*/ 6 h 90"/>
                <a:gd name="T16" fmla="*/ 4 w 69"/>
                <a:gd name="T17" fmla="*/ 14 h 90"/>
                <a:gd name="T18" fmla="*/ 4 w 69"/>
                <a:gd name="T19" fmla="*/ 10 h 90"/>
                <a:gd name="T20" fmla="*/ 2 w 69"/>
                <a:gd name="T21" fmla="*/ 15 h 90"/>
                <a:gd name="T22" fmla="*/ 20 w 69"/>
                <a:gd name="T23" fmla="*/ 34 h 90"/>
                <a:gd name="T24" fmla="*/ 49 w 69"/>
                <a:gd name="T25" fmla="*/ 27 h 90"/>
                <a:gd name="T26" fmla="*/ 47 w 69"/>
                <a:gd name="T27" fmla="*/ 58 h 90"/>
                <a:gd name="T28" fmla="*/ 42 w 69"/>
                <a:gd name="T2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90">
                  <a:moveTo>
                    <a:pt x="42" y="90"/>
                  </a:moveTo>
                  <a:cubicBezTo>
                    <a:pt x="42" y="90"/>
                    <a:pt x="59" y="69"/>
                    <a:pt x="61" y="56"/>
                  </a:cubicBezTo>
                  <a:cubicBezTo>
                    <a:pt x="63" y="44"/>
                    <a:pt x="67" y="5"/>
                    <a:pt x="69" y="0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41" y="14"/>
                    <a:pt x="39" y="15"/>
                  </a:cubicBezTo>
                  <a:cubicBezTo>
                    <a:pt x="38" y="16"/>
                    <a:pt x="26" y="19"/>
                    <a:pt x="26" y="19"/>
                  </a:cubicBezTo>
                  <a:cubicBezTo>
                    <a:pt x="26" y="19"/>
                    <a:pt x="17" y="17"/>
                    <a:pt x="13" y="6"/>
                  </a:cubicBezTo>
                  <a:cubicBezTo>
                    <a:pt x="13" y="6"/>
                    <a:pt x="6" y="16"/>
                    <a:pt x="4" y="1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0" y="13"/>
                    <a:pt x="2" y="15"/>
                  </a:cubicBezTo>
                  <a:cubicBezTo>
                    <a:pt x="2" y="15"/>
                    <a:pt x="17" y="34"/>
                    <a:pt x="20" y="34"/>
                  </a:cubicBezTo>
                  <a:cubicBezTo>
                    <a:pt x="23" y="34"/>
                    <a:pt x="39" y="34"/>
                    <a:pt x="49" y="27"/>
                  </a:cubicBezTo>
                  <a:cubicBezTo>
                    <a:pt x="49" y="27"/>
                    <a:pt x="48" y="51"/>
                    <a:pt x="47" y="58"/>
                  </a:cubicBezTo>
                  <a:cubicBezTo>
                    <a:pt x="45" y="64"/>
                    <a:pt x="39" y="85"/>
                    <a:pt x="42" y="90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59" name="Freeform 628"/>
            <p:cNvSpPr>
              <a:spLocks/>
            </p:cNvSpPr>
            <p:nvPr/>
          </p:nvSpPr>
          <p:spPr bwMode="auto">
            <a:xfrm>
              <a:off x="6818450" y="1834318"/>
              <a:ext cx="280712" cy="408484"/>
            </a:xfrm>
            <a:custGeom>
              <a:avLst/>
              <a:gdLst>
                <a:gd name="T0" fmla="*/ 0 w 61"/>
                <a:gd name="T1" fmla="*/ 0 h 89"/>
                <a:gd name="T2" fmla="*/ 10 w 61"/>
                <a:gd name="T3" fmla="*/ 44 h 89"/>
                <a:gd name="T4" fmla="*/ 23 w 61"/>
                <a:gd name="T5" fmla="*/ 86 h 89"/>
                <a:gd name="T6" fmla="*/ 27 w 61"/>
                <a:gd name="T7" fmla="*/ 88 h 89"/>
                <a:gd name="T8" fmla="*/ 23 w 61"/>
                <a:gd name="T9" fmla="*/ 54 h 89"/>
                <a:gd name="T10" fmla="*/ 22 w 61"/>
                <a:gd name="T11" fmla="*/ 28 h 89"/>
                <a:gd name="T12" fmla="*/ 22 w 61"/>
                <a:gd name="T13" fmla="*/ 26 h 89"/>
                <a:gd name="T14" fmla="*/ 46 w 61"/>
                <a:gd name="T15" fmla="*/ 31 h 89"/>
                <a:gd name="T16" fmla="*/ 61 w 61"/>
                <a:gd name="T17" fmla="*/ 18 h 89"/>
                <a:gd name="T18" fmla="*/ 59 w 61"/>
                <a:gd name="T19" fmla="*/ 13 h 89"/>
                <a:gd name="T20" fmla="*/ 57 w 61"/>
                <a:gd name="T21" fmla="*/ 19 h 89"/>
                <a:gd name="T22" fmla="*/ 48 w 61"/>
                <a:gd name="T23" fmla="*/ 10 h 89"/>
                <a:gd name="T24" fmla="*/ 41 w 61"/>
                <a:gd name="T25" fmla="*/ 17 h 89"/>
                <a:gd name="T26" fmla="*/ 33 w 61"/>
                <a:gd name="T27" fmla="*/ 14 h 89"/>
                <a:gd name="T28" fmla="*/ 27 w 61"/>
                <a:gd name="T29" fmla="*/ 13 h 89"/>
                <a:gd name="T30" fmla="*/ 20 w 61"/>
                <a:gd name="T31" fmla="*/ 7 h 89"/>
                <a:gd name="T32" fmla="*/ 22 w 61"/>
                <a:gd name="T33" fmla="*/ 7 h 89"/>
                <a:gd name="T34" fmla="*/ 19 w 61"/>
                <a:gd name="T35" fmla="*/ 5 h 89"/>
                <a:gd name="T36" fmla="*/ 9 w 61"/>
                <a:gd name="T37" fmla="*/ 4 h 89"/>
                <a:gd name="T38" fmla="*/ 5 w 61"/>
                <a:gd name="T39" fmla="*/ 2 h 89"/>
                <a:gd name="T40" fmla="*/ 0 w 61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" h="89">
                  <a:moveTo>
                    <a:pt x="0" y="0"/>
                  </a:moveTo>
                  <a:cubicBezTo>
                    <a:pt x="0" y="0"/>
                    <a:pt x="8" y="39"/>
                    <a:pt x="10" y="44"/>
                  </a:cubicBezTo>
                  <a:cubicBezTo>
                    <a:pt x="12" y="48"/>
                    <a:pt x="23" y="83"/>
                    <a:pt x="23" y="86"/>
                  </a:cubicBezTo>
                  <a:cubicBezTo>
                    <a:pt x="23" y="86"/>
                    <a:pt x="26" y="89"/>
                    <a:pt x="27" y="88"/>
                  </a:cubicBezTo>
                  <a:cubicBezTo>
                    <a:pt x="27" y="88"/>
                    <a:pt x="23" y="59"/>
                    <a:pt x="23" y="54"/>
                  </a:cubicBezTo>
                  <a:cubicBezTo>
                    <a:pt x="23" y="50"/>
                    <a:pt x="20" y="32"/>
                    <a:pt x="22" y="28"/>
                  </a:cubicBezTo>
                  <a:cubicBezTo>
                    <a:pt x="23" y="25"/>
                    <a:pt x="22" y="26"/>
                    <a:pt x="22" y="26"/>
                  </a:cubicBezTo>
                  <a:cubicBezTo>
                    <a:pt x="22" y="26"/>
                    <a:pt x="37" y="35"/>
                    <a:pt x="46" y="31"/>
                  </a:cubicBezTo>
                  <a:cubicBezTo>
                    <a:pt x="56" y="28"/>
                    <a:pt x="61" y="18"/>
                    <a:pt x="61" y="18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60" y="20"/>
                    <a:pt x="57" y="19"/>
                  </a:cubicBezTo>
                  <a:cubicBezTo>
                    <a:pt x="57" y="19"/>
                    <a:pt x="50" y="10"/>
                    <a:pt x="48" y="10"/>
                  </a:cubicBezTo>
                  <a:cubicBezTo>
                    <a:pt x="48" y="10"/>
                    <a:pt x="42" y="16"/>
                    <a:pt x="41" y="17"/>
                  </a:cubicBezTo>
                  <a:cubicBezTo>
                    <a:pt x="41" y="17"/>
                    <a:pt x="35" y="13"/>
                    <a:pt x="33" y="14"/>
                  </a:cubicBezTo>
                  <a:cubicBezTo>
                    <a:pt x="33" y="14"/>
                    <a:pt x="29" y="12"/>
                    <a:pt x="27" y="13"/>
                  </a:cubicBezTo>
                  <a:cubicBezTo>
                    <a:pt x="27" y="13"/>
                    <a:pt x="22" y="7"/>
                    <a:pt x="20" y="7"/>
                  </a:cubicBezTo>
                  <a:cubicBezTo>
                    <a:pt x="19" y="7"/>
                    <a:pt x="22" y="7"/>
                    <a:pt x="22" y="7"/>
                  </a:cubicBezTo>
                  <a:cubicBezTo>
                    <a:pt x="22" y="7"/>
                    <a:pt x="21" y="6"/>
                    <a:pt x="19" y="5"/>
                  </a:cubicBezTo>
                  <a:cubicBezTo>
                    <a:pt x="16" y="3"/>
                    <a:pt x="10" y="4"/>
                    <a:pt x="9" y="4"/>
                  </a:cubicBezTo>
                  <a:cubicBezTo>
                    <a:pt x="8" y="3"/>
                    <a:pt x="5" y="2"/>
                    <a:pt x="5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0" name="Freeform 629"/>
            <p:cNvSpPr>
              <a:spLocks/>
            </p:cNvSpPr>
            <p:nvPr/>
          </p:nvSpPr>
          <p:spPr bwMode="auto">
            <a:xfrm>
              <a:off x="6851361" y="1871100"/>
              <a:ext cx="247801" cy="371701"/>
            </a:xfrm>
            <a:custGeom>
              <a:avLst/>
              <a:gdLst>
                <a:gd name="T0" fmla="*/ 50 w 54"/>
                <a:gd name="T1" fmla="*/ 11 h 81"/>
                <a:gd name="T2" fmla="*/ 44 w 54"/>
                <a:gd name="T3" fmla="*/ 4 h 81"/>
                <a:gd name="T4" fmla="*/ 36 w 54"/>
                <a:gd name="T5" fmla="*/ 15 h 81"/>
                <a:gd name="T6" fmla="*/ 26 w 54"/>
                <a:gd name="T7" fmla="*/ 18 h 81"/>
                <a:gd name="T8" fmla="*/ 30 w 54"/>
                <a:gd name="T9" fmla="*/ 14 h 81"/>
                <a:gd name="T10" fmla="*/ 23 w 54"/>
                <a:gd name="T11" fmla="*/ 14 h 81"/>
                <a:gd name="T12" fmla="*/ 16 w 54"/>
                <a:gd name="T13" fmla="*/ 13 h 81"/>
                <a:gd name="T14" fmla="*/ 14 w 54"/>
                <a:gd name="T15" fmla="*/ 6 h 81"/>
                <a:gd name="T16" fmla="*/ 10 w 54"/>
                <a:gd name="T17" fmla="*/ 0 h 81"/>
                <a:gd name="T18" fmla="*/ 12 w 54"/>
                <a:gd name="T19" fmla="*/ 10 h 81"/>
                <a:gd name="T20" fmla="*/ 10 w 54"/>
                <a:gd name="T21" fmla="*/ 5 h 81"/>
                <a:gd name="T22" fmla="*/ 10 w 54"/>
                <a:gd name="T23" fmla="*/ 20 h 81"/>
                <a:gd name="T24" fmla="*/ 9 w 54"/>
                <a:gd name="T25" fmla="*/ 40 h 81"/>
                <a:gd name="T26" fmla="*/ 4 w 54"/>
                <a:gd name="T27" fmla="*/ 25 h 81"/>
                <a:gd name="T28" fmla="*/ 4 w 54"/>
                <a:gd name="T29" fmla="*/ 0 h 81"/>
                <a:gd name="T30" fmla="*/ 0 w 54"/>
                <a:gd name="T31" fmla="*/ 26 h 81"/>
                <a:gd name="T32" fmla="*/ 3 w 54"/>
                <a:gd name="T33" fmla="*/ 36 h 81"/>
                <a:gd name="T34" fmla="*/ 16 w 54"/>
                <a:gd name="T35" fmla="*/ 78 h 81"/>
                <a:gd name="T36" fmla="*/ 20 w 54"/>
                <a:gd name="T37" fmla="*/ 80 h 81"/>
                <a:gd name="T38" fmla="*/ 16 w 54"/>
                <a:gd name="T39" fmla="*/ 46 h 81"/>
                <a:gd name="T40" fmla="*/ 15 w 54"/>
                <a:gd name="T41" fmla="*/ 20 h 81"/>
                <a:gd name="T42" fmla="*/ 16 w 54"/>
                <a:gd name="T43" fmla="*/ 18 h 81"/>
                <a:gd name="T44" fmla="*/ 39 w 54"/>
                <a:gd name="T45" fmla="*/ 23 h 81"/>
                <a:gd name="T46" fmla="*/ 54 w 54"/>
                <a:gd name="T47" fmla="*/ 10 h 81"/>
                <a:gd name="T48" fmla="*/ 52 w 54"/>
                <a:gd name="T49" fmla="*/ 5 h 81"/>
                <a:gd name="T50" fmla="*/ 50 w 54"/>
                <a:gd name="T5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81">
                  <a:moveTo>
                    <a:pt x="50" y="11"/>
                  </a:moveTo>
                  <a:cubicBezTo>
                    <a:pt x="50" y="11"/>
                    <a:pt x="47" y="7"/>
                    <a:pt x="44" y="4"/>
                  </a:cubicBezTo>
                  <a:cubicBezTo>
                    <a:pt x="42" y="8"/>
                    <a:pt x="38" y="13"/>
                    <a:pt x="36" y="15"/>
                  </a:cubicBezTo>
                  <a:cubicBezTo>
                    <a:pt x="32" y="18"/>
                    <a:pt x="29" y="18"/>
                    <a:pt x="26" y="18"/>
                  </a:cubicBezTo>
                  <a:cubicBezTo>
                    <a:pt x="23" y="19"/>
                    <a:pt x="29" y="16"/>
                    <a:pt x="30" y="14"/>
                  </a:cubicBezTo>
                  <a:cubicBezTo>
                    <a:pt x="30" y="14"/>
                    <a:pt x="26" y="15"/>
                    <a:pt x="23" y="14"/>
                  </a:cubicBezTo>
                  <a:cubicBezTo>
                    <a:pt x="20" y="13"/>
                    <a:pt x="18" y="12"/>
                    <a:pt x="16" y="13"/>
                  </a:cubicBezTo>
                  <a:cubicBezTo>
                    <a:pt x="16" y="13"/>
                    <a:pt x="15" y="8"/>
                    <a:pt x="14" y="6"/>
                  </a:cubicBezTo>
                  <a:cubicBezTo>
                    <a:pt x="13" y="5"/>
                    <a:pt x="10" y="0"/>
                    <a:pt x="10" y="0"/>
                  </a:cubicBezTo>
                  <a:cubicBezTo>
                    <a:pt x="10" y="0"/>
                    <a:pt x="15" y="8"/>
                    <a:pt x="12" y="1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8" y="16"/>
                    <a:pt x="10" y="20"/>
                  </a:cubicBezTo>
                  <a:cubicBezTo>
                    <a:pt x="12" y="25"/>
                    <a:pt x="11" y="38"/>
                    <a:pt x="9" y="40"/>
                  </a:cubicBezTo>
                  <a:cubicBezTo>
                    <a:pt x="9" y="40"/>
                    <a:pt x="4" y="28"/>
                    <a:pt x="4" y="25"/>
                  </a:cubicBezTo>
                  <a:cubicBezTo>
                    <a:pt x="4" y="25"/>
                    <a:pt x="4" y="3"/>
                    <a:pt x="4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31"/>
                    <a:pt x="2" y="34"/>
                    <a:pt x="3" y="36"/>
                  </a:cubicBezTo>
                  <a:cubicBezTo>
                    <a:pt x="5" y="40"/>
                    <a:pt x="16" y="75"/>
                    <a:pt x="16" y="78"/>
                  </a:cubicBezTo>
                  <a:cubicBezTo>
                    <a:pt x="16" y="78"/>
                    <a:pt x="19" y="81"/>
                    <a:pt x="20" y="80"/>
                  </a:cubicBezTo>
                  <a:cubicBezTo>
                    <a:pt x="20" y="80"/>
                    <a:pt x="16" y="51"/>
                    <a:pt x="16" y="46"/>
                  </a:cubicBezTo>
                  <a:cubicBezTo>
                    <a:pt x="16" y="42"/>
                    <a:pt x="13" y="24"/>
                    <a:pt x="15" y="20"/>
                  </a:cubicBezTo>
                  <a:cubicBezTo>
                    <a:pt x="15" y="19"/>
                    <a:pt x="15" y="19"/>
                    <a:pt x="16" y="18"/>
                  </a:cubicBezTo>
                  <a:cubicBezTo>
                    <a:pt x="17" y="19"/>
                    <a:pt x="30" y="26"/>
                    <a:pt x="39" y="23"/>
                  </a:cubicBezTo>
                  <a:cubicBezTo>
                    <a:pt x="49" y="20"/>
                    <a:pt x="54" y="10"/>
                    <a:pt x="54" y="10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3" y="12"/>
                    <a:pt x="5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1" name="Freeform 630"/>
            <p:cNvSpPr>
              <a:spLocks/>
            </p:cNvSpPr>
            <p:nvPr/>
          </p:nvSpPr>
          <p:spPr bwMode="auto">
            <a:xfrm>
              <a:off x="6680998" y="1871100"/>
              <a:ext cx="54207" cy="183914"/>
            </a:xfrm>
            <a:custGeom>
              <a:avLst/>
              <a:gdLst>
                <a:gd name="T0" fmla="*/ 9 w 12"/>
                <a:gd name="T1" fmla="*/ 30 h 40"/>
                <a:gd name="T2" fmla="*/ 12 w 12"/>
                <a:gd name="T3" fmla="*/ 5 h 40"/>
                <a:gd name="T4" fmla="*/ 7 w 12"/>
                <a:gd name="T5" fmla="*/ 15 h 40"/>
                <a:gd name="T6" fmla="*/ 6 w 12"/>
                <a:gd name="T7" fmla="*/ 0 h 40"/>
                <a:gd name="T8" fmla="*/ 4 w 12"/>
                <a:gd name="T9" fmla="*/ 15 h 40"/>
                <a:gd name="T10" fmla="*/ 3 w 12"/>
                <a:gd name="T11" fmla="*/ 40 h 40"/>
                <a:gd name="T12" fmla="*/ 6 w 12"/>
                <a:gd name="T13" fmla="*/ 20 h 40"/>
                <a:gd name="T14" fmla="*/ 9 w 12"/>
                <a:gd name="T15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40">
                  <a:moveTo>
                    <a:pt x="9" y="30"/>
                  </a:moveTo>
                  <a:cubicBezTo>
                    <a:pt x="9" y="22"/>
                    <a:pt x="11" y="13"/>
                    <a:pt x="12" y="5"/>
                  </a:cubicBezTo>
                  <a:cubicBezTo>
                    <a:pt x="8" y="9"/>
                    <a:pt x="7" y="15"/>
                    <a:pt x="7" y="15"/>
                  </a:cubicBezTo>
                  <a:cubicBezTo>
                    <a:pt x="5" y="12"/>
                    <a:pt x="6" y="0"/>
                    <a:pt x="6" y="0"/>
                  </a:cubicBezTo>
                  <a:cubicBezTo>
                    <a:pt x="4" y="3"/>
                    <a:pt x="4" y="15"/>
                    <a:pt x="4" y="15"/>
                  </a:cubicBezTo>
                  <a:cubicBezTo>
                    <a:pt x="0" y="20"/>
                    <a:pt x="3" y="40"/>
                    <a:pt x="3" y="40"/>
                  </a:cubicBezTo>
                  <a:cubicBezTo>
                    <a:pt x="2" y="32"/>
                    <a:pt x="6" y="20"/>
                    <a:pt x="6" y="20"/>
                  </a:cubicBezTo>
                  <a:cubicBezTo>
                    <a:pt x="6" y="23"/>
                    <a:pt x="7" y="26"/>
                    <a:pt x="9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2" name="Freeform 631"/>
            <p:cNvSpPr>
              <a:spLocks/>
            </p:cNvSpPr>
            <p:nvPr/>
          </p:nvSpPr>
          <p:spPr bwMode="auto">
            <a:xfrm>
              <a:off x="6429325" y="1867229"/>
              <a:ext cx="234249" cy="118092"/>
            </a:xfrm>
            <a:custGeom>
              <a:avLst/>
              <a:gdLst>
                <a:gd name="T0" fmla="*/ 51 w 51"/>
                <a:gd name="T1" fmla="*/ 0 h 26"/>
                <a:gd name="T2" fmla="*/ 46 w 51"/>
                <a:gd name="T3" fmla="*/ 9 h 26"/>
                <a:gd name="T4" fmla="*/ 41 w 51"/>
                <a:gd name="T5" fmla="*/ 6 h 26"/>
                <a:gd name="T6" fmla="*/ 41 w 51"/>
                <a:gd name="T7" fmla="*/ 6 h 26"/>
                <a:gd name="T8" fmla="*/ 45 w 51"/>
                <a:gd name="T9" fmla="*/ 11 h 26"/>
                <a:gd name="T10" fmla="*/ 38 w 51"/>
                <a:gd name="T11" fmla="*/ 16 h 26"/>
                <a:gd name="T12" fmla="*/ 30 w 51"/>
                <a:gd name="T13" fmla="*/ 12 h 26"/>
                <a:gd name="T14" fmla="*/ 32 w 51"/>
                <a:gd name="T15" fmla="*/ 18 h 26"/>
                <a:gd name="T16" fmla="*/ 21 w 51"/>
                <a:gd name="T17" fmla="*/ 9 h 26"/>
                <a:gd name="T18" fmla="*/ 19 w 51"/>
                <a:gd name="T19" fmla="*/ 8 h 26"/>
                <a:gd name="T20" fmla="*/ 19 w 51"/>
                <a:gd name="T21" fmla="*/ 8 h 26"/>
                <a:gd name="T22" fmla="*/ 25 w 51"/>
                <a:gd name="T23" fmla="*/ 21 h 26"/>
                <a:gd name="T24" fmla="*/ 21 w 51"/>
                <a:gd name="T25" fmla="*/ 14 h 26"/>
                <a:gd name="T26" fmla="*/ 18 w 51"/>
                <a:gd name="T27" fmla="*/ 16 h 26"/>
                <a:gd name="T28" fmla="*/ 11 w 51"/>
                <a:gd name="T29" fmla="*/ 1 h 26"/>
                <a:gd name="T30" fmla="*/ 2 w 51"/>
                <a:gd name="T31" fmla="*/ 5 h 26"/>
                <a:gd name="T32" fmla="*/ 4 w 51"/>
                <a:gd name="T33" fmla="*/ 2 h 26"/>
                <a:gd name="T34" fmla="*/ 2 w 51"/>
                <a:gd name="T35" fmla="*/ 7 h 26"/>
                <a:gd name="T36" fmla="*/ 20 w 51"/>
                <a:gd name="T37" fmla="*/ 26 h 26"/>
                <a:gd name="T38" fmla="*/ 49 w 51"/>
                <a:gd name="T39" fmla="*/ 19 h 26"/>
                <a:gd name="T40" fmla="*/ 51 w 51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26">
                  <a:moveTo>
                    <a:pt x="51" y="0"/>
                  </a:moveTo>
                  <a:cubicBezTo>
                    <a:pt x="49" y="2"/>
                    <a:pt x="46" y="9"/>
                    <a:pt x="46" y="9"/>
                  </a:cubicBezTo>
                  <a:cubicBezTo>
                    <a:pt x="45" y="9"/>
                    <a:pt x="41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1"/>
                    <a:pt x="44" y="15"/>
                    <a:pt x="38" y="16"/>
                  </a:cubicBezTo>
                  <a:cubicBezTo>
                    <a:pt x="32" y="17"/>
                    <a:pt x="30" y="12"/>
                    <a:pt x="30" y="12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9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7" y="16"/>
                    <a:pt x="25" y="21"/>
                    <a:pt x="25" y="21"/>
                  </a:cubicBezTo>
                  <a:cubicBezTo>
                    <a:pt x="25" y="19"/>
                    <a:pt x="21" y="14"/>
                    <a:pt x="21" y="14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6" y="15"/>
                    <a:pt x="13" y="6"/>
                    <a:pt x="11" y="1"/>
                  </a:cubicBezTo>
                  <a:cubicBezTo>
                    <a:pt x="9" y="4"/>
                    <a:pt x="5" y="8"/>
                    <a:pt x="2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0" y="5"/>
                    <a:pt x="2" y="7"/>
                  </a:cubicBezTo>
                  <a:cubicBezTo>
                    <a:pt x="2" y="7"/>
                    <a:pt x="17" y="26"/>
                    <a:pt x="20" y="26"/>
                  </a:cubicBezTo>
                  <a:cubicBezTo>
                    <a:pt x="23" y="26"/>
                    <a:pt x="39" y="26"/>
                    <a:pt x="49" y="19"/>
                  </a:cubicBezTo>
                  <a:cubicBezTo>
                    <a:pt x="49" y="15"/>
                    <a:pt x="51" y="0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3" name="Freeform 632"/>
            <p:cNvSpPr>
              <a:spLocks/>
            </p:cNvSpPr>
            <p:nvPr/>
          </p:nvSpPr>
          <p:spPr bwMode="auto">
            <a:xfrm>
              <a:off x="6764244" y="1853677"/>
              <a:ext cx="54207" cy="284584"/>
            </a:xfrm>
            <a:custGeom>
              <a:avLst/>
              <a:gdLst>
                <a:gd name="T0" fmla="*/ 0 w 28"/>
                <a:gd name="T1" fmla="*/ 9 h 147"/>
                <a:gd name="T2" fmla="*/ 7 w 28"/>
                <a:gd name="T3" fmla="*/ 16 h 147"/>
                <a:gd name="T4" fmla="*/ 2 w 28"/>
                <a:gd name="T5" fmla="*/ 31 h 147"/>
                <a:gd name="T6" fmla="*/ 2 w 28"/>
                <a:gd name="T7" fmla="*/ 135 h 147"/>
                <a:gd name="T8" fmla="*/ 14 w 28"/>
                <a:gd name="T9" fmla="*/ 147 h 147"/>
                <a:gd name="T10" fmla="*/ 28 w 28"/>
                <a:gd name="T11" fmla="*/ 135 h 147"/>
                <a:gd name="T12" fmla="*/ 21 w 28"/>
                <a:gd name="T13" fmla="*/ 31 h 147"/>
                <a:gd name="T14" fmla="*/ 14 w 28"/>
                <a:gd name="T15" fmla="*/ 16 h 147"/>
                <a:gd name="T16" fmla="*/ 19 w 28"/>
                <a:gd name="T17" fmla="*/ 9 h 147"/>
                <a:gd name="T18" fmla="*/ 14 w 28"/>
                <a:gd name="T19" fmla="*/ 2 h 147"/>
                <a:gd name="T20" fmla="*/ 4 w 28"/>
                <a:gd name="T21" fmla="*/ 0 h 147"/>
                <a:gd name="T22" fmla="*/ 0 w 28"/>
                <a:gd name="T23" fmla="*/ 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147">
                  <a:moveTo>
                    <a:pt x="0" y="9"/>
                  </a:moveTo>
                  <a:lnTo>
                    <a:pt x="7" y="16"/>
                  </a:lnTo>
                  <a:lnTo>
                    <a:pt x="2" y="31"/>
                  </a:lnTo>
                  <a:lnTo>
                    <a:pt x="2" y="135"/>
                  </a:lnTo>
                  <a:lnTo>
                    <a:pt x="14" y="147"/>
                  </a:lnTo>
                  <a:lnTo>
                    <a:pt x="28" y="135"/>
                  </a:lnTo>
                  <a:lnTo>
                    <a:pt x="21" y="31"/>
                  </a:lnTo>
                  <a:lnTo>
                    <a:pt x="14" y="16"/>
                  </a:lnTo>
                  <a:lnTo>
                    <a:pt x="19" y="9"/>
                  </a:lnTo>
                  <a:lnTo>
                    <a:pt x="14" y="2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4" name="Freeform 633"/>
            <p:cNvSpPr>
              <a:spLocks/>
            </p:cNvSpPr>
            <p:nvPr/>
          </p:nvSpPr>
          <p:spPr bwMode="auto">
            <a:xfrm>
              <a:off x="6735204" y="2657094"/>
              <a:ext cx="69694" cy="77438"/>
            </a:xfrm>
            <a:custGeom>
              <a:avLst/>
              <a:gdLst>
                <a:gd name="T0" fmla="*/ 2 w 15"/>
                <a:gd name="T1" fmla="*/ 3 h 17"/>
                <a:gd name="T2" fmla="*/ 2 w 15"/>
                <a:gd name="T3" fmla="*/ 9 h 17"/>
                <a:gd name="T4" fmla="*/ 0 w 15"/>
                <a:gd name="T5" fmla="*/ 16 h 17"/>
                <a:gd name="T6" fmla="*/ 10 w 15"/>
                <a:gd name="T7" fmla="*/ 16 h 17"/>
                <a:gd name="T8" fmla="*/ 14 w 15"/>
                <a:gd name="T9" fmla="*/ 13 h 17"/>
                <a:gd name="T10" fmla="*/ 14 w 15"/>
                <a:gd name="T11" fmla="*/ 3 h 17"/>
                <a:gd name="T12" fmla="*/ 2 w 15"/>
                <a:gd name="T1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2" y="3"/>
                  </a:moveTo>
                  <a:cubicBezTo>
                    <a:pt x="2" y="3"/>
                    <a:pt x="3" y="8"/>
                    <a:pt x="2" y="9"/>
                  </a:cubicBezTo>
                  <a:cubicBezTo>
                    <a:pt x="1" y="10"/>
                    <a:pt x="0" y="13"/>
                    <a:pt x="0" y="16"/>
                  </a:cubicBezTo>
                  <a:cubicBezTo>
                    <a:pt x="0" y="16"/>
                    <a:pt x="6" y="17"/>
                    <a:pt x="10" y="16"/>
                  </a:cubicBezTo>
                  <a:cubicBezTo>
                    <a:pt x="13" y="15"/>
                    <a:pt x="15" y="16"/>
                    <a:pt x="14" y="13"/>
                  </a:cubicBezTo>
                  <a:cubicBezTo>
                    <a:pt x="13" y="10"/>
                    <a:pt x="13" y="6"/>
                    <a:pt x="14" y="3"/>
                  </a:cubicBezTo>
                  <a:cubicBezTo>
                    <a:pt x="15" y="0"/>
                    <a:pt x="3" y="2"/>
                    <a:pt x="2" y="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5" name="Freeform 634"/>
            <p:cNvSpPr>
              <a:spLocks/>
            </p:cNvSpPr>
            <p:nvPr/>
          </p:nvSpPr>
          <p:spPr bwMode="auto">
            <a:xfrm>
              <a:off x="6818450" y="2600952"/>
              <a:ext cx="73566" cy="96797"/>
            </a:xfrm>
            <a:custGeom>
              <a:avLst/>
              <a:gdLst>
                <a:gd name="T0" fmla="*/ 3 w 16"/>
                <a:gd name="T1" fmla="*/ 2 h 21"/>
                <a:gd name="T2" fmla="*/ 2 w 16"/>
                <a:gd name="T3" fmla="*/ 9 h 21"/>
                <a:gd name="T4" fmla="*/ 2 w 16"/>
                <a:gd name="T5" fmla="*/ 17 h 21"/>
                <a:gd name="T6" fmla="*/ 13 w 16"/>
                <a:gd name="T7" fmla="*/ 20 h 21"/>
                <a:gd name="T8" fmla="*/ 14 w 16"/>
                <a:gd name="T9" fmla="*/ 8 h 21"/>
                <a:gd name="T10" fmla="*/ 11 w 16"/>
                <a:gd name="T11" fmla="*/ 0 h 21"/>
                <a:gd name="T12" fmla="*/ 3 w 16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1">
                  <a:moveTo>
                    <a:pt x="3" y="2"/>
                  </a:moveTo>
                  <a:cubicBezTo>
                    <a:pt x="3" y="2"/>
                    <a:pt x="2" y="8"/>
                    <a:pt x="2" y="9"/>
                  </a:cubicBezTo>
                  <a:cubicBezTo>
                    <a:pt x="1" y="10"/>
                    <a:pt x="0" y="15"/>
                    <a:pt x="2" y="17"/>
                  </a:cubicBezTo>
                  <a:cubicBezTo>
                    <a:pt x="5" y="20"/>
                    <a:pt x="11" y="21"/>
                    <a:pt x="13" y="20"/>
                  </a:cubicBezTo>
                  <a:cubicBezTo>
                    <a:pt x="13" y="20"/>
                    <a:pt x="16" y="9"/>
                    <a:pt x="14" y="8"/>
                  </a:cubicBezTo>
                  <a:cubicBezTo>
                    <a:pt x="12" y="6"/>
                    <a:pt x="10" y="0"/>
                    <a:pt x="11" y="0"/>
                  </a:cubicBezTo>
                  <a:cubicBezTo>
                    <a:pt x="11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66" name="Freeform 635"/>
            <p:cNvSpPr>
              <a:spLocks/>
            </p:cNvSpPr>
            <p:nvPr/>
          </p:nvSpPr>
          <p:spPr bwMode="auto">
            <a:xfrm>
              <a:off x="6727460" y="1683314"/>
              <a:ext cx="110349" cy="96797"/>
            </a:xfrm>
            <a:custGeom>
              <a:avLst/>
              <a:gdLst>
                <a:gd name="T0" fmla="*/ 4 w 24"/>
                <a:gd name="T1" fmla="*/ 21 h 21"/>
                <a:gd name="T2" fmla="*/ 4 w 24"/>
                <a:gd name="T3" fmla="*/ 15 h 21"/>
                <a:gd name="T4" fmla="*/ 5 w 24"/>
                <a:gd name="T5" fmla="*/ 10 h 21"/>
                <a:gd name="T6" fmla="*/ 13 w 24"/>
                <a:gd name="T7" fmla="*/ 7 h 21"/>
                <a:gd name="T8" fmla="*/ 20 w 24"/>
                <a:gd name="T9" fmla="*/ 10 h 21"/>
                <a:gd name="T10" fmla="*/ 21 w 24"/>
                <a:gd name="T11" fmla="*/ 15 h 21"/>
                <a:gd name="T12" fmla="*/ 21 w 24"/>
                <a:gd name="T13" fmla="*/ 21 h 21"/>
                <a:gd name="T14" fmla="*/ 22 w 24"/>
                <a:gd name="T15" fmla="*/ 21 h 21"/>
                <a:gd name="T16" fmla="*/ 24 w 24"/>
                <a:gd name="T17" fmla="*/ 17 h 21"/>
                <a:gd name="T18" fmla="*/ 24 w 24"/>
                <a:gd name="T19" fmla="*/ 13 h 21"/>
                <a:gd name="T20" fmla="*/ 19 w 24"/>
                <a:gd name="T21" fmla="*/ 5 h 21"/>
                <a:gd name="T22" fmla="*/ 14 w 24"/>
                <a:gd name="T23" fmla="*/ 1 h 21"/>
                <a:gd name="T24" fmla="*/ 5 w 24"/>
                <a:gd name="T25" fmla="*/ 4 h 21"/>
                <a:gd name="T26" fmla="*/ 1 w 24"/>
                <a:gd name="T27" fmla="*/ 11 h 21"/>
                <a:gd name="T28" fmla="*/ 2 w 24"/>
                <a:gd name="T29" fmla="*/ 17 h 21"/>
                <a:gd name="T30" fmla="*/ 3 w 24"/>
                <a:gd name="T31" fmla="*/ 21 h 21"/>
                <a:gd name="T32" fmla="*/ 4 w 24"/>
                <a:gd name="T3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21">
                  <a:moveTo>
                    <a:pt x="4" y="21"/>
                  </a:moveTo>
                  <a:cubicBezTo>
                    <a:pt x="4" y="21"/>
                    <a:pt x="4" y="16"/>
                    <a:pt x="4" y="15"/>
                  </a:cubicBezTo>
                  <a:cubicBezTo>
                    <a:pt x="4" y="14"/>
                    <a:pt x="4" y="12"/>
                    <a:pt x="5" y="10"/>
                  </a:cubicBezTo>
                  <a:cubicBezTo>
                    <a:pt x="7" y="9"/>
                    <a:pt x="9" y="7"/>
                    <a:pt x="13" y="7"/>
                  </a:cubicBezTo>
                  <a:cubicBezTo>
                    <a:pt x="13" y="7"/>
                    <a:pt x="18" y="8"/>
                    <a:pt x="20" y="10"/>
                  </a:cubicBezTo>
                  <a:cubicBezTo>
                    <a:pt x="20" y="10"/>
                    <a:pt x="21" y="15"/>
                    <a:pt x="21" y="15"/>
                  </a:cubicBezTo>
                  <a:cubicBezTo>
                    <a:pt x="21" y="15"/>
                    <a:pt x="22" y="20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3" y="17"/>
                    <a:pt x="24" y="17"/>
                  </a:cubicBezTo>
                  <a:cubicBezTo>
                    <a:pt x="24" y="16"/>
                    <a:pt x="24" y="14"/>
                    <a:pt x="24" y="13"/>
                  </a:cubicBezTo>
                  <a:cubicBezTo>
                    <a:pt x="24" y="11"/>
                    <a:pt x="23" y="6"/>
                    <a:pt x="19" y="5"/>
                  </a:cubicBezTo>
                  <a:cubicBezTo>
                    <a:pt x="19" y="5"/>
                    <a:pt x="18" y="1"/>
                    <a:pt x="14" y="1"/>
                  </a:cubicBezTo>
                  <a:cubicBezTo>
                    <a:pt x="10" y="0"/>
                    <a:pt x="7" y="3"/>
                    <a:pt x="5" y="4"/>
                  </a:cubicBezTo>
                  <a:cubicBezTo>
                    <a:pt x="4" y="5"/>
                    <a:pt x="2" y="10"/>
                    <a:pt x="1" y="11"/>
                  </a:cubicBezTo>
                  <a:cubicBezTo>
                    <a:pt x="0" y="12"/>
                    <a:pt x="1" y="16"/>
                    <a:pt x="2" y="17"/>
                  </a:cubicBezTo>
                  <a:cubicBezTo>
                    <a:pt x="2" y="17"/>
                    <a:pt x="2" y="17"/>
                    <a:pt x="3" y="21"/>
                  </a:cubicBezTo>
                  <a:lnTo>
                    <a:pt x="4" y="21"/>
                  </a:ln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926531" y="2564002"/>
            <a:ext cx="89800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atin typeface="+mj-lt"/>
              </a:rPr>
              <a:t>Verbal agreement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248632" y="2542617"/>
            <a:ext cx="11208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dirty="0">
                <a:latin typeface="+mj-lt"/>
              </a:rPr>
              <a:t>Preparation of contract </a:t>
            </a:r>
          </a:p>
          <a:p>
            <a:r>
              <a:rPr lang="en-US" sz="700" dirty="0">
                <a:latin typeface="+mj-lt"/>
              </a:rPr>
              <a:t>– sale document</a:t>
            </a:r>
          </a:p>
          <a:p>
            <a:endParaRPr lang="en-US" sz="7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8535" y="2291345"/>
            <a:ext cx="159887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+mj-lt"/>
              </a:rPr>
              <a:t>Sub registrar of Assurance office – document submission (photo, property card, </a:t>
            </a:r>
            <a:r>
              <a:rPr lang="en-US" sz="700" dirty="0" err="1">
                <a:latin typeface="+mj-lt"/>
              </a:rPr>
              <a:t>etc</a:t>
            </a:r>
            <a:r>
              <a:rPr lang="en-US" sz="700" dirty="0">
                <a:latin typeface="+mj-lt"/>
              </a:rPr>
              <a:t>)</a:t>
            </a:r>
          </a:p>
        </p:txBody>
      </p:sp>
      <p:sp>
        <p:nvSpPr>
          <p:cNvPr id="269" name="Right Arrow 268"/>
          <p:cNvSpPr/>
          <p:nvPr/>
        </p:nvSpPr>
        <p:spPr>
          <a:xfrm>
            <a:off x="5197986" y="2121238"/>
            <a:ext cx="365045" cy="2535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77366" y="1489174"/>
            <a:ext cx="400144" cy="1480717"/>
            <a:chOff x="3677366" y="1489174"/>
            <a:chExt cx="400144" cy="1480717"/>
          </a:xfrm>
        </p:grpSpPr>
        <p:sp>
          <p:nvSpPr>
            <p:cNvPr id="236" name="Right Arrow 235"/>
            <p:cNvSpPr/>
            <p:nvPr/>
          </p:nvSpPr>
          <p:spPr>
            <a:xfrm>
              <a:off x="3712465" y="2077167"/>
              <a:ext cx="365045" cy="2535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+mj-lt"/>
              </a:endParaRPr>
            </a:p>
          </p:txBody>
        </p:sp>
        <p:sp>
          <p:nvSpPr>
            <p:cNvPr id="237" name="Right Arrow 236"/>
            <p:cNvSpPr/>
            <p:nvPr/>
          </p:nvSpPr>
          <p:spPr>
            <a:xfrm>
              <a:off x="3712465" y="2716298"/>
              <a:ext cx="365045" cy="2535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+mj-lt"/>
              </a:endParaRPr>
            </a:p>
          </p:txBody>
        </p:sp>
        <p:sp>
          <p:nvSpPr>
            <p:cNvPr id="268" name="Right Arrow 267"/>
            <p:cNvSpPr/>
            <p:nvPr/>
          </p:nvSpPr>
          <p:spPr>
            <a:xfrm>
              <a:off x="3712465" y="1489174"/>
              <a:ext cx="365045" cy="25359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77366" y="1546768"/>
              <a:ext cx="92937" cy="1343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+mj-lt"/>
              </a:endParaRPr>
            </a:p>
          </p:txBody>
        </p:sp>
      </p:grpSp>
      <p:sp>
        <p:nvSpPr>
          <p:cNvPr id="270" name="Rectangle 269"/>
          <p:cNvSpPr/>
          <p:nvPr/>
        </p:nvSpPr>
        <p:spPr>
          <a:xfrm>
            <a:off x="4127816" y="1163308"/>
            <a:ext cx="159887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latin typeface="+mj-lt"/>
              </a:rPr>
              <a:t>Stamp duty - 3-7%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4340296" y="1302684"/>
            <a:ext cx="481380" cy="476958"/>
            <a:chOff x="1746892" y="1092380"/>
            <a:chExt cx="1050567" cy="1208198"/>
          </a:xfrm>
        </p:grpSpPr>
        <p:sp>
          <p:nvSpPr>
            <p:cNvPr id="272" name="Freeform 5"/>
            <p:cNvSpPr>
              <a:spLocks/>
            </p:cNvSpPr>
            <p:nvPr/>
          </p:nvSpPr>
          <p:spPr bwMode="auto">
            <a:xfrm>
              <a:off x="1746892" y="2173151"/>
              <a:ext cx="1050567" cy="127427"/>
            </a:xfrm>
            <a:custGeom>
              <a:avLst/>
              <a:gdLst>
                <a:gd name="T0" fmla="*/ 164 w 471"/>
                <a:gd name="T1" fmla="*/ 0 h 57"/>
                <a:gd name="T2" fmla="*/ 307 w 471"/>
                <a:gd name="T3" fmla="*/ 0 h 57"/>
                <a:gd name="T4" fmla="*/ 471 w 471"/>
                <a:gd name="T5" fmla="*/ 28 h 57"/>
                <a:gd name="T6" fmla="*/ 307 w 471"/>
                <a:gd name="T7" fmla="*/ 57 h 57"/>
                <a:gd name="T8" fmla="*/ 164 w 471"/>
                <a:gd name="T9" fmla="*/ 57 h 57"/>
                <a:gd name="T10" fmla="*/ 0 w 471"/>
                <a:gd name="T11" fmla="*/ 28 h 57"/>
                <a:gd name="T12" fmla="*/ 164 w 471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1" h="57">
                  <a:moveTo>
                    <a:pt x="164" y="0"/>
                  </a:moveTo>
                  <a:cubicBezTo>
                    <a:pt x="235" y="0"/>
                    <a:pt x="236" y="0"/>
                    <a:pt x="307" y="0"/>
                  </a:cubicBezTo>
                  <a:cubicBezTo>
                    <a:pt x="398" y="0"/>
                    <a:pt x="471" y="12"/>
                    <a:pt x="471" y="28"/>
                  </a:cubicBezTo>
                  <a:cubicBezTo>
                    <a:pt x="471" y="44"/>
                    <a:pt x="398" y="57"/>
                    <a:pt x="307" y="57"/>
                  </a:cubicBezTo>
                  <a:cubicBezTo>
                    <a:pt x="236" y="57"/>
                    <a:pt x="235" y="57"/>
                    <a:pt x="164" y="57"/>
                  </a:cubicBezTo>
                  <a:cubicBezTo>
                    <a:pt x="73" y="57"/>
                    <a:pt x="0" y="44"/>
                    <a:pt x="0" y="28"/>
                  </a:cubicBezTo>
                  <a:cubicBezTo>
                    <a:pt x="0" y="12"/>
                    <a:pt x="73" y="0"/>
                    <a:pt x="164" y="0"/>
                  </a:cubicBezTo>
                  <a:close/>
                </a:path>
              </a:pathLst>
            </a:custGeom>
            <a:solidFill>
              <a:srgbClr val="D0B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3" name="Freeform 6"/>
            <p:cNvSpPr>
              <a:spLocks/>
            </p:cNvSpPr>
            <p:nvPr/>
          </p:nvSpPr>
          <p:spPr bwMode="auto">
            <a:xfrm>
              <a:off x="1793143" y="1635125"/>
              <a:ext cx="346413" cy="214266"/>
            </a:xfrm>
            <a:custGeom>
              <a:avLst/>
              <a:gdLst>
                <a:gd name="T0" fmla="*/ 0 w 367"/>
                <a:gd name="T1" fmla="*/ 0 h 227"/>
                <a:gd name="T2" fmla="*/ 289 w 367"/>
                <a:gd name="T3" fmla="*/ 0 h 227"/>
                <a:gd name="T4" fmla="*/ 367 w 367"/>
                <a:gd name="T5" fmla="*/ 227 h 227"/>
                <a:gd name="T6" fmla="*/ 0 w 367"/>
                <a:gd name="T7" fmla="*/ 227 h 227"/>
                <a:gd name="T8" fmla="*/ 0 w 367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227">
                  <a:moveTo>
                    <a:pt x="0" y="0"/>
                  </a:moveTo>
                  <a:lnTo>
                    <a:pt x="289" y="0"/>
                  </a:lnTo>
                  <a:lnTo>
                    <a:pt x="367" y="227"/>
                  </a:lnTo>
                  <a:lnTo>
                    <a:pt x="0" y="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4" name="Freeform 7"/>
            <p:cNvSpPr>
              <a:spLocks/>
            </p:cNvSpPr>
            <p:nvPr/>
          </p:nvSpPr>
          <p:spPr bwMode="auto">
            <a:xfrm>
              <a:off x="2630387" y="1677601"/>
              <a:ext cx="145361" cy="294498"/>
            </a:xfrm>
            <a:custGeom>
              <a:avLst/>
              <a:gdLst>
                <a:gd name="T0" fmla="*/ 65 w 65"/>
                <a:gd name="T1" fmla="*/ 0 h 132"/>
                <a:gd name="T2" fmla="*/ 65 w 65"/>
                <a:gd name="T3" fmla="*/ 83 h 132"/>
                <a:gd name="T4" fmla="*/ 50 w 65"/>
                <a:gd name="T5" fmla="*/ 117 h 132"/>
                <a:gd name="T6" fmla="*/ 16 w 65"/>
                <a:gd name="T7" fmla="*/ 132 h 132"/>
                <a:gd name="T8" fmla="*/ 0 w 65"/>
                <a:gd name="T9" fmla="*/ 132 h 132"/>
                <a:gd name="T10" fmla="*/ 0 w 65"/>
                <a:gd name="T11" fmla="*/ 110 h 132"/>
                <a:gd name="T12" fmla="*/ 16 w 65"/>
                <a:gd name="T13" fmla="*/ 110 h 132"/>
                <a:gd name="T14" fmla="*/ 35 w 65"/>
                <a:gd name="T15" fmla="*/ 102 h 132"/>
                <a:gd name="T16" fmla="*/ 43 w 65"/>
                <a:gd name="T17" fmla="*/ 83 h 132"/>
                <a:gd name="T18" fmla="*/ 43 w 65"/>
                <a:gd name="T19" fmla="*/ 0 h 132"/>
                <a:gd name="T20" fmla="*/ 65 w 65"/>
                <a:gd name="T2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132">
                  <a:moveTo>
                    <a:pt x="65" y="0"/>
                  </a:moveTo>
                  <a:cubicBezTo>
                    <a:pt x="65" y="83"/>
                    <a:pt x="65" y="83"/>
                    <a:pt x="65" y="83"/>
                  </a:cubicBezTo>
                  <a:cubicBezTo>
                    <a:pt x="65" y="96"/>
                    <a:pt x="59" y="108"/>
                    <a:pt x="50" y="117"/>
                  </a:cubicBezTo>
                  <a:cubicBezTo>
                    <a:pt x="41" y="126"/>
                    <a:pt x="29" y="132"/>
                    <a:pt x="16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23" y="110"/>
                    <a:pt x="30" y="107"/>
                    <a:pt x="35" y="102"/>
                  </a:cubicBezTo>
                  <a:cubicBezTo>
                    <a:pt x="40" y="97"/>
                    <a:pt x="43" y="90"/>
                    <a:pt x="43" y="83"/>
                  </a:cubicBezTo>
                  <a:cubicBezTo>
                    <a:pt x="43" y="0"/>
                    <a:pt x="43" y="0"/>
                    <a:pt x="43" y="0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5" name="Freeform 8"/>
            <p:cNvSpPr>
              <a:spLocks/>
            </p:cNvSpPr>
            <p:nvPr/>
          </p:nvSpPr>
          <p:spPr bwMode="auto">
            <a:xfrm>
              <a:off x="2666256" y="1507698"/>
              <a:ext cx="88727" cy="279396"/>
            </a:xfrm>
            <a:custGeom>
              <a:avLst/>
              <a:gdLst>
                <a:gd name="T0" fmla="*/ 40 w 40"/>
                <a:gd name="T1" fmla="*/ 20 h 125"/>
                <a:gd name="T2" fmla="*/ 40 w 40"/>
                <a:gd name="T3" fmla="*/ 87 h 125"/>
                <a:gd name="T4" fmla="*/ 2 w 40"/>
                <a:gd name="T5" fmla="*/ 125 h 125"/>
                <a:gd name="T6" fmla="*/ 0 w 40"/>
                <a:gd name="T7" fmla="*/ 125 h 125"/>
                <a:gd name="T8" fmla="*/ 0 w 40"/>
                <a:gd name="T9" fmla="*/ 20 h 125"/>
                <a:gd name="T10" fmla="*/ 20 w 40"/>
                <a:gd name="T11" fmla="*/ 0 h 125"/>
                <a:gd name="T12" fmla="*/ 40 w 40"/>
                <a:gd name="T13" fmla="*/ 2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25">
                  <a:moveTo>
                    <a:pt x="40" y="20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40" y="108"/>
                    <a:pt x="23" y="125"/>
                    <a:pt x="2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6" name="Freeform 9"/>
            <p:cNvSpPr>
              <a:spLocks/>
            </p:cNvSpPr>
            <p:nvPr/>
          </p:nvSpPr>
          <p:spPr bwMode="auto">
            <a:xfrm>
              <a:off x="1969654" y="1664386"/>
              <a:ext cx="109493" cy="149137"/>
            </a:xfrm>
            <a:custGeom>
              <a:avLst/>
              <a:gdLst>
                <a:gd name="T0" fmla="*/ 0 w 116"/>
                <a:gd name="T1" fmla="*/ 0 h 158"/>
                <a:gd name="T2" fmla="*/ 78 w 116"/>
                <a:gd name="T3" fmla="*/ 0 h 158"/>
                <a:gd name="T4" fmla="*/ 116 w 116"/>
                <a:gd name="T5" fmla="*/ 158 h 158"/>
                <a:gd name="T6" fmla="*/ 0 w 116"/>
                <a:gd name="T7" fmla="*/ 158 h 158"/>
                <a:gd name="T8" fmla="*/ 0 w 116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58">
                  <a:moveTo>
                    <a:pt x="0" y="0"/>
                  </a:moveTo>
                  <a:lnTo>
                    <a:pt x="78" y="0"/>
                  </a:lnTo>
                  <a:lnTo>
                    <a:pt x="116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7" name="Freeform 10"/>
            <p:cNvSpPr>
              <a:spLocks/>
            </p:cNvSpPr>
            <p:nvPr/>
          </p:nvSpPr>
          <p:spPr bwMode="auto">
            <a:xfrm>
              <a:off x="1982868" y="1677601"/>
              <a:ext cx="78344" cy="122708"/>
            </a:xfrm>
            <a:custGeom>
              <a:avLst/>
              <a:gdLst>
                <a:gd name="T0" fmla="*/ 0 w 83"/>
                <a:gd name="T1" fmla="*/ 0 h 130"/>
                <a:gd name="T2" fmla="*/ 0 w 83"/>
                <a:gd name="T3" fmla="*/ 130 h 130"/>
                <a:gd name="T4" fmla="*/ 83 w 83"/>
                <a:gd name="T5" fmla="*/ 130 h 130"/>
                <a:gd name="T6" fmla="*/ 52 w 83"/>
                <a:gd name="T7" fmla="*/ 0 h 130"/>
                <a:gd name="T8" fmla="*/ 0 w 83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30">
                  <a:moveTo>
                    <a:pt x="0" y="0"/>
                  </a:moveTo>
                  <a:lnTo>
                    <a:pt x="0" y="130"/>
                  </a:lnTo>
                  <a:lnTo>
                    <a:pt x="83" y="130"/>
                  </a:lnTo>
                  <a:lnTo>
                    <a:pt x="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8" name="Freeform 11"/>
            <p:cNvSpPr>
              <a:spLocks/>
            </p:cNvSpPr>
            <p:nvPr/>
          </p:nvSpPr>
          <p:spPr bwMode="auto">
            <a:xfrm>
              <a:off x="2371757" y="1905082"/>
              <a:ext cx="327535" cy="78344"/>
            </a:xfrm>
            <a:custGeom>
              <a:avLst/>
              <a:gdLst>
                <a:gd name="T0" fmla="*/ 130 w 147"/>
                <a:gd name="T1" fmla="*/ 0 h 35"/>
                <a:gd name="T2" fmla="*/ 147 w 147"/>
                <a:gd name="T3" fmla="*/ 17 h 35"/>
                <a:gd name="T4" fmla="*/ 130 w 147"/>
                <a:gd name="T5" fmla="*/ 35 h 35"/>
                <a:gd name="T6" fmla="*/ 17 w 147"/>
                <a:gd name="T7" fmla="*/ 35 h 35"/>
                <a:gd name="T8" fmla="*/ 0 w 147"/>
                <a:gd name="T9" fmla="*/ 17 h 35"/>
                <a:gd name="T10" fmla="*/ 17 w 147"/>
                <a:gd name="T11" fmla="*/ 0 h 35"/>
                <a:gd name="T12" fmla="*/ 130 w 14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">
                  <a:moveTo>
                    <a:pt x="130" y="0"/>
                  </a:moveTo>
                  <a:cubicBezTo>
                    <a:pt x="140" y="0"/>
                    <a:pt x="147" y="8"/>
                    <a:pt x="147" y="17"/>
                  </a:cubicBezTo>
                  <a:cubicBezTo>
                    <a:pt x="147" y="27"/>
                    <a:pt x="140" y="35"/>
                    <a:pt x="130" y="35"/>
                  </a:cubicBezTo>
                  <a:cubicBezTo>
                    <a:pt x="92" y="35"/>
                    <a:pt x="55" y="35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55" y="0"/>
                    <a:pt x="92" y="0"/>
                    <a:pt x="130" y="0"/>
                  </a:cubicBez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79" name="Freeform 12"/>
            <p:cNvSpPr>
              <a:spLocks/>
            </p:cNvSpPr>
            <p:nvPr/>
          </p:nvSpPr>
          <p:spPr bwMode="auto">
            <a:xfrm>
              <a:off x="2514287" y="1983426"/>
              <a:ext cx="42476" cy="212379"/>
            </a:xfrm>
            <a:custGeom>
              <a:avLst/>
              <a:gdLst>
                <a:gd name="T0" fmla="*/ 19 w 19"/>
                <a:gd name="T1" fmla="*/ 85 h 95"/>
                <a:gd name="T2" fmla="*/ 10 w 19"/>
                <a:gd name="T3" fmla="*/ 95 h 95"/>
                <a:gd name="T4" fmla="*/ 0 w 19"/>
                <a:gd name="T5" fmla="*/ 85 h 95"/>
                <a:gd name="T6" fmla="*/ 0 w 19"/>
                <a:gd name="T7" fmla="*/ 0 h 95"/>
                <a:gd name="T8" fmla="*/ 19 w 19"/>
                <a:gd name="T9" fmla="*/ 0 h 95"/>
                <a:gd name="T10" fmla="*/ 19 w 19"/>
                <a:gd name="T11" fmla="*/ 8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5">
                  <a:moveTo>
                    <a:pt x="19" y="85"/>
                  </a:moveTo>
                  <a:cubicBezTo>
                    <a:pt x="19" y="91"/>
                    <a:pt x="15" y="95"/>
                    <a:pt x="10" y="95"/>
                  </a:cubicBezTo>
                  <a:cubicBezTo>
                    <a:pt x="4" y="95"/>
                    <a:pt x="0" y="91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19" y="85"/>
                  </a:ln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0" name="Freeform 13"/>
            <p:cNvSpPr>
              <a:spLocks/>
            </p:cNvSpPr>
            <p:nvPr/>
          </p:nvSpPr>
          <p:spPr bwMode="auto">
            <a:xfrm>
              <a:off x="2754983" y="1592649"/>
              <a:ext cx="29261" cy="109493"/>
            </a:xfrm>
            <a:custGeom>
              <a:avLst/>
              <a:gdLst>
                <a:gd name="T0" fmla="*/ 0 w 13"/>
                <a:gd name="T1" fmla="*/ 0 h 49"/>
                <a:gd name="T2" fmla="*/ 0 w 13"/>
                <a:gd name="T3" fmla="*/ 49 h 49"/>
                <a:gd name="T4" fmla="*/ 2 w 13"/>
                <a:gd name="T5" fmla="*/ 49 h 49"/>
                <a:gd name="T6" fmla="*/ 13 w 13"/>
                <a:gd name="T7" fmla="*/ 38 h 49"/>
                <a:gd name="T8" fmla="*/ 13 w 13"/>
                <a:gd name="T9" fmla="*/ 11 h 49"/>
                <a:gd name="T10" fmla="*/ 2 w 13"/>
                <a:gd name="T11" fmla="*/ 0 h 49"/>
                <a:gd name="T12" fmla="*/ 0 w 13"/>
                <a:gd name="T1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9">
                  <a:moveTo>
                    <a:pt x="0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8" y="49"/>
                    <a:pt x="13" y="44"/>
                    <a:pt x="13" y="38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5"/>
                    <a:pt x="8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1" name="Freeform 14"/>
            <p:cNvSpPr>
              <a:spLocks/>
            </p:cNvSpPr>
            <p:nvPr/>
          </p:nvSpPr>
          <p:spPr bwMode="auto">
            <a:xfrm>
              <a:off x="2115015" y="1530352"/>
              <a:ext cx="332255" cy="218986"/>
            </a:xfrm>
            <a:custGeom>
              <a:avLst/>
              <a:gdLst>
                <a:gd name="T0" fmla="*/ 112 w 149"/>
                <a:gd name="T1" fmla="*/ 12 h 98"/>
                <a:gd name="T2" fmla="*/ 137 w 149"/>
                <a:gd name="T3" fmla="*/ 5 h 98"/>
                <a:gd name="T4" fmla="*/ 144 w 149"/>
                <a:gd name="T5" fmla="*/ 30 h 98"/>
                <a:gd name="T6" fmla="*/ 19 w 149"/>
                <a:gd name="T7" fmla="*/ 72 h 98"/>
                <a:gd name="T8" fmla="*/ 0 w 149"/>
                <a:gd name="T9" fmla="*/ 72 h 98"/>
                <a:gd name="T10" fmla="*/ 0 w 149"/>
                <a:gd name="T11" fmla="*/ 35 h 98"/>
                <a:gd name="T12" fmla="*/ 19 w 149"/>
                <a:gd name="T13" fmla="*/ 35 h 98"/>
                <a:gd name="T14" fmla="*/ 112 w 149"/>
                <a:gd name="T15" fmla="*/ 1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98">
                  <a:moveTo>
                    <a:pt x="112" y="12"/>
                  </a:moveTo>
                  <a:cubicBezTo>
                    <a:pt x="117" y="3"/>
                    <a:pt x="128" y="0"/>
                    <a:pt x="137" y="5"/>
                  </a:cubicBezTo>
                  <a:cubicBezTo>
                    <a:pt x="146" y="10"/>
                    <a:pt x="149" y="22"/>
                    <a:pt x="144" y="30"/>
                  </a:cubicBezTo>
                  <a:cubicBezTo>
                    <a:pt x="105" y="98"/>
                    <a:pt x="37" y="78"/>
                    <a:pt x="19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55" y="42"/>
                    <a:pt x="88" y="53"/>
                    <a:pt x="112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2" name="Rectangle 15"/>
            <p:cNvSpPr>
              <a:spLocks noChangeArrowheads="1"/>
            </p:cNvSpPr>
            <p:nvPr/>
          </p:nvSpPr>
          <p:spPr bwMode="auto">
            <a:xfrm>
              <a:off x="2115015" y="1608696"/>
              <a:ext cx="42476" cy="82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3" name="Freeform 16"/>
            <p:cNvSpPr>
              <a:spLocks/>
            </p:cNvSpPr>
            <p:nvPr/>
          </p:nvSpPr>
          <p:spPr bwMode="auto">
            <a:xfrm>
              <a:off x="2016849" y="1605864"/>
              <a:ext cx="98166" cy="94391"/>
            </a:xfrm>
            <a:custGeom>
              <a:avLst/>
              <a:gdLst>
                <a:gd name="T0" fmla="*/ 44 w 44"/>
                <a:gd name="T1" fmla="*/ 31 h 42"/>
                <a:gd name="T2" fmla="*/ 38 w 44"/>
                <a:gd name="T3" fmla="*/ 31 h 42"/>
                <a:gd name="T4" fmla="*/ 18 w 44"/>
                <a:gd name="T5" fmla="*/ 32 h 42"/>
                <a:gd name="T6" fmla="*/ 14 w 44"/>
                <a:gd name="T7" fmla="*/ 38 h 42"/>
                <a:gd name="T8" fmla="*/ 9 w 44"/>
                <a:gd name="T9" fmla="*/ 42 h 42"/>
                <a:gd name="T10" fmla="*/ 0 w 44"/>
                <a:gd name="T11" fmla="*/ 26 h 42"/>
                <a:gd name="T12" fmla="*/ 20 w 44"/>
                <a:gd name="T13" fmla="*/ 2 h 42"/>
                <a:gd name="T14" fmla="*/ 39 w 44"/>
                <a:gd name="T15" fmla="*/ 7 h 42"/>
                <a:gd name="T16" fmla="*/ 44 w 44"/>
                <a:gd name="T17" fmla="*/ 7 h 42"/>
                <a:gd name="T18" fmla="*/ 44 w 44"/>
                <a:gd name="T19" fmla="*/ 29 h 42"/>
                <a:gd name="T20" fmla="*/ 44 w 44"/>
                <a:gd name="T2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2">
                  <a:moveTo>
                    <a:pt x="44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36" y="39"/>
                    <a:pt x="19" y="39"/>
                    <a:pt x="18" y="32"/>
                  </a:cubicBezTo>
                  <a:cubicBezTo>
                    <a:pt x="18" y="32"/>
                    <a:pt x="14" y="34"/>
                    <a:pt x="14" y="38"/>
                  </a:cubicBezTo>
                  <a:cubicBezTo>
                    <a:pt x="14" y="38"/>
                    <a:pt x="13" y="42"/>
                    <a:pt x="9" y="42"/>
                  </a:cubicBezTo>
                  <a:cubicBezTo>
                    <a:pt x="5" y="42"/>
                    <a:pt x="0" y="38"/>
                    <a:pt x="0" y="26"/>
                  </a:cubicBezTo>
                  <a:cubicBezTo>
                    <a:pt x="0" y="14"/>
                    <a:pt x="7" y="4"/>
                    <a:pt x="20" y="2"/>
                  </a:cubicBezTo>
                  <a:cubicBezTo>
                    <a:pt x="32" y="0"/>
                    <a:pt x="39" y="7"/>
                    <a:pt x="39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29"/>
                    <a:pt x="44" y="29"/>
                    <a:pt x="44" y="29"/>
                  </a:cubicBezTo>
                  <a:lnTo>
                    <a:pt x="44" y="31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4" name="Freeform 17"/>
            <p:cNvSpPr>
              <a:spLocks/>
            </p:cNvSpPr>
            <p:nvPr/>
          </p:nvSpPr>
          <p:spPr bwMode="auto">
            <a:xfrm>
              <a:off x="2221676" y="1485988"/>
              <a:ext cx="466289" cy="606931"/>
            </a:xfrm>
            <a:custGeom>
              <a:avLst/>
              <a:gdLst>
                <a:gd name="T0" fmla="*/ 193 w 209"/>
                <a:gd name="T1" fmla="*/ 0 h 272"/>
                <a:gd name="T2" fmla="*/ 209 w 209"/>
                <a:gd name="T3" fmla="*/ 16 h 272"/>
                <a:gd name="T4" fmla="*/ 209 w 209"/>
                <a:gd name="T5" fmla="*/ 102 h 272"/>
                <a:gd name="T6" fmla="*/ 112 w 209"/>
                <a:gd name="T7" fmla="*/ 208 h 272"/>
                <a:gd name="T8" fmla="*/ 95 w 209"/>
                <a:gd name="T9" fmla="*/ 208 h 272"/>
                <a:gd name="T10" fmla="*/ 95 w 209"/>
                <a:gd name="T11" fmla="*/ 272 h 272"/>
                <a:gd name="T12" fmla="*/ 58 w 209"/>
                <a:gd name="T13" fmla="*/ 272 h 272"/>
                <a:gd name="T14" fmla="*/ 58 w 209"/>
                <a:gd name="T15" fmla="*/ 189 h 272"/>
                <a:gd name="T16" fmla="*/ 73 w 209"/>
                <a:gd name="T17" fmla="*/ 170 h 272"/>
                <a:gd name="T18" fmla="*/ 0 w 209"/>
                <a:gd name="T19" fmla="*/ 43 h 272"/>
                <a:gd name="T20" fmla="*/ 80 w 209"/>
                <a:gd name="T21" fmla="*/ 43 h 272"/>
                <a:gd name="T22" fmla="*/ 193 w 209"/>
                <a:gd name="T2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272">
                  <a:moveTo>
                    <a:pt x="193" y="0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9" y="155"/>
                    <a:pt x="166" y="208"/>
                    <a:pt x="112" y="208"/>
                  </a:cubicBezTo>
                  <a:cubicBezTo>
                    <a:pt x="95" y="208"/>
                    <a:pt x="95" y="208"/>
                    <a:pt x="95" y="208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189"/>
                    <a:pt x="58" y="189"/>
                    <a:pt x="58" y="189"/>
                  </a:cubicBezTo>
                  <a:cubicBezTo>
                    <a:pt x="58" y="180"/>
                    <a:pt x="64" y="172"/>
                    <a:pt x="73" y="170"/>
                  </a:cubicBezTo>
                  <a:cubicBezTo>
                    <a:pt x="33" y="153"/>
                    <a:pt x="2" y="87"/>
                    <a:pt x="0" y="43"/>
                  </a:cubicBezTo>
                  <a:cubicBezTo>
                    <a:pt x="80" y="43"/>
                    <a:pt x="80" y="43"/>
                    <a:pt x="80" y="43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5" name="Freeform 18"/>
            <p:cNvSpPr>
              <a:spLocks/>
            </p:cNvSpPr>
            <p:nvPr/>
          </p:nvSpPr>
          <p:spPr bwMode="auto">
            <a:xfrm>
              <a:off x="2221676" y="1581323"/>
              <a:ext cx="178398" cy="248247"/>
            </a:xfrm>
            <a:custGeom>
              <a:avLst/>
              <a:gdLst>
                <a:gd name="T0" fmla="*/ 50 w 80"/>
                <a:gd name="T1" fmla="*/ 111 h 111"/>
                <a:gd name="T2" fmla="*/ 0 w 80"/>
                <a:gd name="T3" fmla="*/ 0 h 111"/>
                <a:gd name="T4" fmla="*/ 0 w 80"/>
                <a:gd name="T5" fmla="*/ 0 h 111"/>
                <a:gd name="T6" fmla="*/ 40 w 80"/>
                <a:gd name="T7" fmla="*/ 0 h 111"/>
                <a:gd name="T8" fmla="*/ 80 w 80"/>
                <a:gd name="T9" fmla="*/ 0 h 111"/>
                <a:gd name="T10" fmla="*/ 50 w 80"/>
                <a:gd name="T11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111">
                  <a:moveTo>
                    <a:pt x="50" y="111"/>
                  </a:moveTo>
                  <a:cubicBezTo>
                    <a:pt x="22" y="84"/>
                    <a:pt x="2" y="35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0" y="0"/>
                    <a:pt x="80" y="0"/>
                    <a:pt x="80" y="0"/>
                  </a:cubicBezTo>
                  <a:lnTo>
                    <a:pt x="50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6" name="Freeform 19"/>
            <p:cNvSpPr>
              <a:spLocks/>
            </p:cNvSpPr>
            <p:nvPr/>
          </p:nvSpPr>
          <p:spPr bwMode="auto">
            <a:xfrm>
              <a:off x="2148052" y="1168836"/>
              <a:ext cx="504989" cy="412487"/>
            </a:xfrm>
            <a:custGeom>
              <a:avLst/>
              <a:gdLst>
                <a:gd name="T0" fmla="*/ 114 w 226"/>
                <a:gd name="T1" fmla="*/ 0 h 185"/>
                <a:gd name="T2" fmla="*/ 173 w 226"/>
                <a:gd name="T3" fmla="*/ 0 h 185"/>
                <a:gd name="T4" fmla="*/ 226 w 226"/>
                <a:gd name="T5" fmla="*/ 53 h 185"/>
                <a:gd name="T6" fmla="*/ 226 w 226"/>
                <a:gd name="T7" fmla="*/ 142 h 185"/>
                <a:gd name="T8" fmla="*/ 113 w 226"/>
                <a:gd name="T9" fmla="*/ 185 h 185"/>
                <a:gd name="T10" fmla="*/ 33 w 226"/>
                <a:gd name="T11" fmla="*/ 185 h 185"/>
                <a:gd name="T12" fmla="*/ 33 w 226"/>
                <a:gd name="T13" fmla="*/ 141 h 185"/>
                <a:gd name="T14" fmla="*/ 33 w 226"/>
                <a:gd name="T15" fmla="*/ 141 h 185"/>
                <a:gd name="T16" fmla="*/ 12 w 226"/>
                <a:gd name="T17" fmla="*/ 135 h 185"/>
                <a:gd name="T18" fmla="*/ 6 w 226"/>
                <a:gd name="T19" fmla="*/ 123 h 185"/>
                <a:gd name="T20" fmla="*/ 33 w 226"/>
                <a:gd name="T21" fmla="*/ 99 h 185"/>
                <a:gd name="T22" fmla="*/ 33 w 226"/>
                <a:gd name="T23" fmla="*/ 99 h 185"/>
                <a:gd name="T24" fmla="*/ 33 w 226"/>
                <a:gd name="T25" fmla="*/ 74 h 185"/>
                <a:gd name="T26" fmla="*/ 114 w 226"/>
                <a:gd name="T2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6" h="185">
                  <a:moveTo>
                    <a:pt x="114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202" y="0"/>
                    <a:pt x="226" y="24"/>
                    <a:pt x="226" y="5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113" y="185"/>
                    <a:pt x="113" y="185"/>
                    <a:pt x="11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33" y="141"/>
                    <a:pt x="33" y="141"/>
                    <a:pt x="33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0" y="130"/>
                    <a:pt x="6" y="123"/>
                    <a:pt x="6" y="123"/>
                  </a:cubicBezTo>
                  <a:cubicBezTo>
                    <a:pt x="14" y="110"/>
                    <a:pt x="33" y="99"/>
                    <a:pt x="33" y="99"/>
                  </a:cubicBezTo>
                  <a:cubicBezTo>
                    <a:pt x="33" y="99"/>
                    <a:pt x="33" y="99"/>
                    <a:pt x="33" y="99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3" y="33"/>
                    <a:pt x="74" y="0"/>
                    <a:pt x="114" y="0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7" name="Freeform 20"/>
            <p:cNvSpPr>
              <a:spLocks/>
            </p:cNvSpPr>
            <p:nvPr/>
          </p:nvSpPr>
          <p:spPr bwMode="auto">
            <a:xfrm>
              <a:off x="2157491" y="1092380"/>
              <a:ext cx="495550" cy="393608"/>
            </a:xfrm>
            <a:custGeom>
              <a:avLst/>
              <a:gdLst>
                <a:gd name="T0" fmla="*/ 222 w 222"/>
                <a:gd name="T1" fmla="*/ 176 h 176"/>
                <a:gd name="T2" fmla="*/ 197 w 222"/>
                <a:gd name="T3" fmla="*/ 151 h 176"/>
                <a:gd name="T4" fmla="*/ 207 w 222"/>
                <a:gd name="T5" fmla="*/ 131 h 176"/>
                <a:gd name="T6" fmla="*/ 207 w 222"/>
                <a:gd name="T7" fmla="*/ 117 h 176"/>
                <a:gd name="T8" fmla="*/ 188 w 222"/>
                <a:gd name="T9" fmla="*/ 98 h 176"/>
                <a:gd name="T10" fmla="*/ 168 w 222"/>
                <a:gd name="T11" fmla="*/ 117 h 176"/>
                <a:gd name="T12" fmla="*/ 168 w 222"/>
                <a:gd name="T13" fmla="*/ 138 h 176"/>
                <a:gd name="T14" fmla="*/ 154 w 222"/>
                <a:gd name="T15" fmla="*/ 138 h 176"/>
                <a:gd name="T16" fmla="*/ 154 w 222"/>
                <a:gd name="T17" fmla="*/ 104 h 176"/>
                <a:gd name="T18" fmla="*/ 118 w 222"/>
                <a:gd name="T19" fmla="*/ 104 h 176"/>
                <a:gd name="T20" fmla="*/ 118 w 222"/>
                <a:gd name="T21" fmla="*/ 76 h 176"/>
                <a:gd name="T22" fmla="*/ 37 w 222"/>
                <a:gd name="T23" fmla="*/ 76 h 176"/>
                <a:gd name="T24" fmla="*/ 0 w 222"/>
                <a:gd name="T25" fmla="*/ 39 h 176"/>
                <a:gd name="T26" fmla="*/ 9 w 222"/>
                <a:gd name="T27" fmla="*/ 15 h 176"/>
                <a:gd name="T28" fmla="*/ 34 w 222"/>
                <a:gd name="T29" fmla="*/ 46 h 176"/>
                <a:gd name="T30" fmla="*/ 35 w 222"/>
                <a:gd name="T31" fmla="*/ 15 h 176"/>
                <a:gd name="T32" fmla="*/ 52 w 222"/>
                <a:gd name="T33" fmla="*/ 0 h 176"/>
                <a:gd name="T34" fmla="*/ 75 w 222"/>
                <a:gd name="T35" fmla="*/ 34 h 176"/>
                <a:gd name="T36" fmla="*/ 169 w 222"/>
                <a:gd name="T37" fmla="*/ 34 h 176"/>
                <a:gd name="T38" fmla="*/ 221 w 222"/>
                <a:gd name="T39" fmla="*/ 80 h 176"/>
                <a:gd name="T40" fmla="*/ 222 w 222"/>
                <a:gd name="T4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76">
                  <a:moveTo>
                    <a:pt x="222" y="176"/>
                  </a:moveTo>
                  <a:cubicBezTo>
                    <a:pt x="197" y="151"/>
                    <a:pt x="197" y="151"/>
                    <a:pt x="197" y="151"/>
                  </a:cubicBezTo>
                  <a:cubicBezTo>
                    <a:pt x="203" y="146"/>
                    <a:pt x="207" y="138"/>
                    <a:pt x="207" y="131"/>
                  </a:cubicBezTo>
                  <a:cubicBezTo>
                    <a:pt x="207" y="129"/>
                    <a:pt x="207" y="119"/>
                    <a:pt x="207" y="117"/>
                  </a:cubicBezTo>
                  <a:cubicBezTo>
                    <a:pt x="207" y="107"/>
                    <a:pt x="199" y="98"/>
                    <a:pt x="188" y="98"/>
                  </a:cubicBezTo>
                  <a:cubicBezTo>
                    <a:pt x="177" y="98"/>
                    <a:pt x="168" y="107"/>
                    <a:pt x="168" y="117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18" y="104"/>
                    <a:pt x="118" y="104"/>
                    <a:pt x="118" y="104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17" y="76"/>
                    <a:pt x="0" y="60"/>
                    <a:pt x="0" y="39"/>
                  </a:cubicBezTo>
                  <a:cubicBezTo>
                    <a:pt x="0" y="30"/>
                    <a:pt x="4" y="22"/>
                    <a:pt x="9" y="15"/>
                  </a:cubicBezTo>
                  <a:cubicBezTo>
                    <a:pt x="11" y="30"/>
                    <a:pt x="21" y="41"/>
                    <a:pt x="34" y="46"/>
                  </a:cubicBezTo>
                  <a:cubicBezTo>
                    <a:pt x="29" y="36"/>
                    <a:pt x="29" y="25"/>
                    <a:pt x="35" y="15"/>
                  </a:cubicBezTo>
                  <a:cubicBezTo>
                    <a:pt x="39" y="8"/>
                    <a:pt x="45" y="3"/>
                    <a:pt x="52" y="0"/>
                  </a:cubicBezTo>
                  <a:cubicBezTo>
                    <a:pt x="44" y="18"/>
                    <a:pt x="54" y="34"/>
                    <a:pt x="75" y="34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95" y="34"/>
                    <a:pt x="218" y="54"/>
                    <a:pt x="221" y="80"/>
                  </a:cubicBezTo>
                  <a:lnTo>
                    <a:pt x="222" y="176"/>
                  </a:lnTo>
                  <a:close/>
                </a:path>
              </a:pathLst>
            </a:custGeom>
            <a:solidFill>
              <a:srgbClr val="703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8" name="Oval 21"/>
            <p:cNvSpPr>
              <a:spLocks noChangeArrowheads="1"/>
            </p:cNvSpPr>
            <p:nvPr/>
          </p:nvSpPr>
          <p:spPr bwMode="auto">
            <a:xfrm>
              <a:off x="2282086" y="1349122"/>
              <a:ext cx="47195" cy="76456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89" name="Freeform 22"/>
            <p:cNvSpPr>
              <a:spLocks/>
            </p:cNvSpPr>
            <p:nvPr/>
          </p:nvSpPr>
          <p:spPr bwMode="auto">
            <a:xfrm>
              <a:off x="2146164" y="1641732"/>
              <a:ext cx="335086" cy="218986"/>
            </a:xfrm>
            <a:custGeom>
              <a:avLst/>
              <a:gdLst>
                <a:gd name="T0" fmla="*/ 112 w 150"/>
                <a:gd name="T1" fmla="*/ 12 h 98"/>
                <a:gd name="T2" fmla="*/ 138 w 150"/>
                <a:gd name="T3" fmla="*/ 5 h 98"/>
                <a:gd name="T4" fmla="*/ 144 w 150"/>
                <a:gd name="T5" fmla="*/ 31 h 98"/>
                <a:gd name="T6" fmla="*/ 19 w 150"/>
                <a:gd name="T7" fmla="*/ 72 h 98"/>
                <a:gd name="T8" fmla="*/ 0 w 150"/>
                <a:gd name="T9" fmla="*/ 72 h 98"/>
                <a:gd name="T10" fmla="*/ 0 w 150"/>
                <a:gd name="T11" fmla="*/ 35 h 98"/>
                <a:gd name="T12" fmla="*/ 19 w 150"/>
                <a:gd name="T13" fmla="*/ 35 h 98"/>
                <a:gd name="T14" fmla="*/ 112 w 150"/>
                <a:gd name="T15" fmla="*/ 1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98">
                  <a:moveTo>
                    <a:pt x="112" y="12"/>
                  </a:moveTo>
                  <a:cubicBezTo>
                    <a:pt x="117" y="3"/>
                    <a:pt x="129" y="0"/>
                    <a:pt x="138" y="5"/>
                  </a:cubicBezTo>
                  <a:cubicBezTo>
                    <a:pt x="146" y="10"/>
                    <a:pt x="150" y="22"/>
                    <a:pt x="144" y="31"/>
                  </a:cubicBezTo>
                  <a:cubicBezTo>
                    <a:pt x="105" y="98"/>
                    <a:pt x="37" y="79"/>
                    <a:pt x="19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55" y="42"/>
                    <a:pt x="88" y="53"/>
                    <a:pt x="112" y="12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0" name="Rectangle 23"/>
            <p:cNvSpPr>
              <a:spLocks noChangeArrowheads="1"/>
            </p:cNvSpPr>
            <p:nvPr/>
          </p:nvSpPr>
          <p:spPr bwMode="auto">
            <a:xfrm>
              <a:off x="2146164" y="1720077"/>
              <a:ext cx="42476" cy="82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1" name="Freeform 24"/>
            <p:cNvSpPr>
              <a:spLocks/>
            </p:cNvSpPr>
            <p:nvPr/>
          </p:nvSpPr>
          <p:spPr bwMode="auto">
            <a:xfrm>
              <a:off x="2319843" y="1704030"/>
              <a:ext cx="151969" cy="140642"/>
            </a:xfrm>
            <a:custGeom>
              <a:avLst/>
              <a:gdLst>
                <a:gd name="T0" fmla="*/ 0 w 68"/>
                <a:gd name="T1" fmla="*/ 50 h 63"/>
                <a:gd name="T2" fmla="*/ 14 w 68"/>
                <a:gd name="T3" fmla="*/ 63 h 63"/>
                <a:gd name="T4" fmla="*/ 68 w 68"/>
                <a:gd name="T5" fmla="*/ 0 h 63"/>
                <a:gd name="T6" fmla="*/ 66 w 68"/>
                <a:gd name="T7" fmla="*/ 3 h 63"/>
                <a:gd name="T8" fmla="*/ 0 w 68"/>
                <a:gd name="T9" fmla="*/ 5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3">
                  <a:moveTo>
                    <a:pt x="0" y="50"/>
                  </a:moveTo>
                  <a:cubicBezTo>
                    <a:pt x="5" y="55"/>
                    <a:pt x="9" y="60"/>
                    <a:pt x="14" y="63"/>
                  </a:cubicBezTo>
                  <a:cubicBezTo>
                    <a:pt x="36" y="57"/>
                    <a:pt x="57" y="39"/>
                    <a:pt x="68" y="0"/>
                  </a:cubicBezTo>
                  <a:cubicBezTo>
                    <a:pt x="67" y="1"/>
                    <a:pt x="67" y="2"/>
                    <a:pt x="66" y="3"/>
                  </a:cubicBezTo>
                  <a:cubicBezTo>
                    <a:pt x="48" y="34"/>
                    <a:pt x="23" y="47"/>
                    <a:pt x="0" y="50"/>
                  </a:cubicBez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2" name="Freeform 25"/>
            <p:cNvSpPr>
              <a:spLocks/>
            </p:cNvSpPr>
            <p:nvPr/>
          </p:nvSpPr>
          <p:spPr bwMode="auto">
            <a:xfrm>
              <a:off x="2047998" y="1718189"/>
              <a:ext cx="98166" cy="93447"/>
            </a:xfrm>
            <a:custGeom>
              <a:avLst/>
              <a:gdLst>
                <a:gd name="T0" fmla="*/ 44 w 44"/>
                <a:gd name="T1" fmla="*/ 31 h 42"/>
                <a:gd name="T2" fmla="*/ 38 w 44"/>
                <a:gd name="T3" fmla="*/ 31 h 42"/>
                <a:gd name="T4" fmla="*/ 18 w 44"/>
                <a:gd name="T5" fmla="*/ 32 h 42"/>
                <a:gd name="T6" fmla="*/ 14 w 44"/>
                <a:gd name="T7" fmla="*/ 38 h 42"/>
                <a:gd name="T8" fmla="*/ 9 w 44"/>
                <a:gd name="T9" fmla="*/ 42 h 42"/>
                <a:gd name="T10" fmla="*/ 0 w 44"/>
                <a:gd name="T11" fmla="*/ 26 h 42"/>
                <a:gd name="T12" fmla="*/ 20 w 44"/>
                <a:gd name="T13" fmla="*/ 2 h 42"/>
                <a:gd name="T14" fmla="*/ 39 w 44"/>
                <a:gd name="T15" fmla="*/ 7 h 42"/>
                <a:gd name="T16" fmla="*/ 44 w 44"/>
                <a:gd name="T17" fmla="*/ 7 h 42"/>
                <a:gd name="T18" fmla="*/ 44 w 44"/>
                <a:gd name="T19" fmla="*/ 29 h 42"/>
                <a:gd name="T20" fmla="*/ 44 w 44"/>
                <a:gd name="T21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2">
                  <a:moveTo>
                    <a:pt x="44" y="31"/>
                  </a:moveTo>
                  <a:cubicBezTo>
                    <a:pt x="38" y="31"/>
                    <a:pt x="38" y="31"/>
                    <a:pt x="38" y="31"/>
                  </a:cubicBezTo>
                  <a:cubicBezTo>
                    <a:pt x="36" y="39"/>
                    <a:pt x="20" y="39"/>
                    <a:pt x="18" y="32"/>
                  </a:cubicBezTo>
                  <a:cubicBezTo>
                    <a:pt x="18" y="32"/>
                    <a:pt x="14" y="34"/>
                    <a:pt x="14" y="38"/>
                  </a:cubicBezTo>
                  <a:cubicBezTo>
                    <a:pt x="14" y="38"/>
                    <a:pt x="13" y="42"/>
                    <a:pt x="9" y="42"/>
                  </a:cubicBezTo>
                  <a:cubicBezTo>
                    <a:pt x="5" y="42"/>
                    <a:pt x="0" y="38"/>
                    <a:pt x="0" y="26"/>
                  </a:cubicBezTo>
                  <a:cubicBezTo>
                    <a:pt x="0" y="14"/>
                    <a:pt x="7" y="4"/>
                    <a:pt x="20" y="2"/>
                  </a:cubicBezTo>
                  <a:cubicBezTo>
                    <a:pt x="33" y="0"/>
                    <a:pt x="39" y="7"/>
                    <a:pt x="39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29"/>
                    <a:pt x="44" y="29"/>
                    <a:pt x="44" y="29"/>
                  </a:cubicBezTo>
                  <a:lnTo>
                    <a:pt x="44" y="31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3" name="Freeform 26"/>
            <p:cNvSpPr>
              <a:spLocks/>
            </p:cNvSpPr>
            <p:nvPr/>
          </p:nvSpPr>
          <p:spPr bwMode="auto">
            <a:xfrm>
              <a:off x="2268872" y="2092919"/>
              <a:ext cx="165183" cy="68905"/>
            </a:xfrm>
            <a:custGeom>
              <a:avLst/>
              <a:gdLst>
                <a:gd name="T0" fmla="*/ 74 w 74"/>
                <a:gd name="T1" fmla="*/ 0 h 31"/>
                <a:gd name="T2" fmla="*/ 74 w 74"/>
                <a:gd name="T3" fmla="*/ 31 h 31"/>
                <a:gd name="T4" fmla="*/ 57 w 74"/>
                <a:gd name="T5" fmla="*/ 31 h 31"/>
                <a:gd name="T6" fmla="*/ 57 w 74"/>
                <a:gd name="T7" fmla="*/ 23 h 31"/>
                <a:gd name="T8" fmla="*/ 42 w 74"/>
                <a:gd name="T9" fmla="*/ 31 h 31"/>
                <a:gd name="T10" fmla="*/ 0 w 74"/>
                <a:gd name="T11" fmla="*/ 31 h 31"/>
                <a:gd name="T12" fmla="*/ 0 w 74"/>
                <a:gd name="T13" fmla="*/ 26 h 31"/>
                <a:gd name="T14" fmla="*/ 9 w 74"/>
                <a:gd name="T15" fmla="*/ 17 h 31"/>
                <a:gd name="T16" fmla="*/ 37 w 74"/>
                <a:gd name="T17" fmla="*/ 0 h 31"/>
                <a:gd name="T18" fmla="*/ 74 w 74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31">
                  <a:moveTo>
                    <a:pt x="74" y="0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1" y="21"/>
                    <a:pt x="9" y="17"/>
                  </a:cubicBezTo>
                  <a:cubicBezTo>
                    <a:pt x="16" y="13"/>
                    <a:pt x="35" y="2"/>
                    <a:pt x="37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4" name="Freeform 27"/>
            <p:cNvSpPr>
              <a:spLocks/>
            </p:cNvSpPr>
            <p:nvPr/>
          </p:nvSpPr>
          <p:spPr bwMode="auto">
            <a:xfrm>
              <a:off x="2167874" y="2039117"/>
              <a:ext cx="165183" cy="67017"/>
            </a:xfrm>
            <a:custGeom>
              <a:avLst/>
              <a:gdLst>
                <a:gd name="T0" fmla="*/ 74 w 74"/>
                <a:gd name="T1" fmla="*/ 0 h 30"/>
                <a:gd name="T2" fmla="*/ 74 w 74"/>
                <a:gd name="T3" fmla="*/ 30 h 30"/>
                <a:gd name="T4" fmla="*/ 56 w 74"/>
                <a:gd name="T5" fmla="*/ 30 h 30"/>
                <a:gd name="T6" fmla="*/ 56 w 74"/>
                <a:gd name="T7" fmla="*/ 22 h 30"/>
                <a:gd name="T8" fmla="*/ 41 w 74"/>
                <a:gd name="T9" fmla="*/ 30 h 30"/>
                <a:gd name="T10" fmla="*/ 0 w 74"/>
                <a:gd name="T11" fmla="*/ 30 h 30"/>
                <a:gd name="T12" fmla="*/ 0 w 74"/>
                <a:gd name="T13" fmla="*/ 25 h 30"/>
                <a:gd name="T14" fmla="*/ 8 w 74"/>
                <a:gd name="T15" fmla="*/ 16 h 30"/>
                <a:gd name="T16" fmla="*/ 36 w 74"/>
                <a:gd name="T17" fmla="*/ 0 h 30"/>
                <a:gd name="T18" fmla="*/ 74 w 74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30">
                  <a:moveTo>
                    <a:pt x="74" y="0"/>
                  </a:moveTo>
                  <a:cubicBezTo>
                    <a:pt x="74" y="30"/>
                    <a:pt x="74" y="30"/>
                    <a:pt x="74" y="30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0"/>
                    <a:pt x="8" y="16"/>
                  </a:cubicBezTo>
                  <a:cubicBezTo>
                    <a:pt x="16" y="12"/>
                    <a:pt x="34" y="1"/>
                    <a:pt x="36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5" name="Freeform 28"/>
            <p:cNvSpPr>
              <a:spLocks/>
            </p:cNvSpPr>
            <p:nvPr/>
          </p:nvSpPr>
          <p:spPr bwMode="auto">
            <a:xfrm>
              <a:off x="2249050" y="1865438"/>
              <a:ext cx="135922" cy="173679"/>
            </a:xfrm>
            <a:custGeom>
              <a:avLst/>
              <a:gdLst>
                <a:gd name="T0" fmla="*/ 0 w 61"/>
                <a:gd name="T1" fmla="*/ 19 h 78"/>
                <a:gd name="T2" fmla="*/ 0 w 61"/>
                <a:gd name="T3" fmla="*/ 78 h 78"/>
                <a:gd name="T4" fmla="*/ 38 w 61"/>
                <a:gd name="T5" fmla="*/ 78 h 78"/>
                <a:gd name="T6" fmla="*/ 38 w 61"/>
                <a:gd name="T7" fmla="*/ 38 h 78"/>
                <a:gd name="T8" fmla="*/ 46 w 61"/>
                <a:gd name="T9" fmla="*/ 38 h 78"/>
                <a:gd name="T10" fmla="*/ 46 w 61"/>
                <a:gd name="T11" fmla="*/ 19 h 78"/>
                <a:gd name="T12" fmla="*/ 61 w 61"/>
                <a:gd name="T13" fmla="*/ 0 h 78"/>
                <a:gd name="T14" fmla="*/ 19 w 61"/>
                <a:gd name="T15" fmla="*/ 0 h 78"/>
                <a:gd name="T16" fmla="*/ 0 w 61"/>
                <a:gd name="T17" fmla="*/ 1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8">
                  <a:moveTo>
                    <a:pt x="0" y="19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0"/>
                    <a:pt x="52" y="2"/>
                    <a:pt x="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6" name="Freeform 29"/>
            <p:cNvSpPr>
              <a:spLocks noEditPoints="1"/>
            </p:cNvSpPr>
            <p:nvPr/>
          </p:nvSpPr>
          <p:spPr bwMode="auto">
            <a:xfrm>
              <a:off x="1820517" y="1893755"/>
              <a:ext cx="263350" cy="375674"/>
            </a:xfrm>
            <a:custGeom>
              <a:avLst/>
              <a:gdLst>
                <a:gd name="T0" fmla="*/ 0 w 279"/>
                <a:gd name="T1" fmla="*/ 0 h 398"/>
                <a:gd name="T2" fmla="*/ 45 w 279"/>
                <a:gd name="T3" fmla="*/ 0 h 398"/>
                <a:gd name="T4" fmla="*/ 45 w 279"/>
                <a:gd name="T5" fmla="*/ 398 h 398"/>
                <a:gd name="T6" fmla="*/ 0 w 279"/>
                <a:gd name="T7" fmla="*/ 398 h 398"/>
                <a:gd name="T8" fmla="*/ 0 w 279"/>
                <a:gd name="T9" fmla="*/ 0 h 398"/>
                <a:gd name="T10" fmla="*/ 0 w 279"/>
                <a:gd name="T11" fmla="*/ 0 h 398"/>
                <a:gd name="T12" fmla="*/ 231 w 279"/>
                <a:gd name="T13" fmla="*/ 0 h 398"/>
                <a:gd name="T14" fmla="*/ 279 w 279"/>
                <a:gd name="T15" fmla="*/ 0 h 398"/>
                <a:gd name="T16" fmla="*/ 279 w 279"/>
                <a:gd name="T17" fmla="*/ 398 h 398"/>
                <a:gd name="T18" fmla="*/ 231 w 279"/>
                <a:gd name="T19" fmla="*/ 398 h 398"/>
                <a:gd name="T20" fmla="*/ 231 w 279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9" h="398">
                  <a:moveTo>
                    <a:pt x="0" y="0"/>
                  </a:moveTo>
                  <a:lnTo>
                    <a:pt x="45" y="0"/>
                  </a:lnTo>
                  <a:lnTo>
                    <a:pt x="45" y="398"/>
                  </a:lnTo>
                  <a:lnTo>
                    <a:pt x="0" y="398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31" y="0"/>
                  </a:moveTo>
                  <a:lnTo>
                    <a:pt x="279" y="0"/>
                  </a:lnTo>
                  <a:lnTo>
                    <a:pt x="279" y="398"/>
                  </a:lnTo>
                  <a:lnTo>
                    <a:pt x="231" y="398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7" name="Rectangle 30"/>
            <p:cNvSpPr>
              <a:spLocks noChangeArrowheads="1"/>
            </p:cNvSpPr>
            <p:nvPr/>
          </p:nvSpPr>
          <p:spPr bwMode="auto">
            <a:xfrm>
              <a:off x="1862992" y="2110853"/>
              <a:ext cx="175566" cy="31149"/>
            </a:xfrm>
            <a:prstGeom prst="rect">
              <a:avLst/>
            </a:pr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8" name="Freeform 31"/>
            <p:cNvSpPr>
              <a:spLocks/>
            </p:cNvSpPr>
            <p:nvPr/>
          </p:nvSpPr>
          <p:spPr bwMode="auto">
            <a:xfrm>
              <a:off x="1793143" y="1849392"/>
              <a:ext cx="346413" cy="89671"/>
            </a:xfrm>
            <a:custGeom>
              <a:avLst/>
              <a:gdLst>
                <a:gd name="T0" fmla="*/ 0 w 367"/>
                <a:gd name="T1" fmla="*/ 0 h 95"/>
                <a:gd name="T2" fmla="*/ 367 w 367"/>
                <a:gd name="T3" fmla="*/ 0 h 95"/>
                <a:gd name="T4" fmla="*/ 367 w 367"/>
                <a:gd name="T5" fmla="*/ 47 h 95"/>
                <a:gd name="T6" fmla="*/ 308 w 367"/>
                <a:gd name="T7" fmla="*/ 47 h 95"/>
                <a:gd name="T8" fmla="*/ 308 w 367"/>
                <a:gd name="T9" fmla="*/ 95 h 95"/>
                <a:gd name="T10" fmla="*/ 260 w 367"/>
                <a:gd name="T11" fmla="*/ 95 h 95"/>
                <a:gd name="T12" fmla="*/ 260 w 367"/>
                <a:gd name="T13" fmla="*/ 47 h 95"/>
                <a:gd name="T14" fmla="*/ 74 w 367"/>
                <a:gd name="T15" fmla="*/ 47 h 95"/>
                <a:gd name="T16" fmla="*/ 74 w 367"/>
                <a:gd name="T17" fmla="*/ 95 h 95"/>
                <a:gd name="T18" fmla="*/ 29 w 367"/>
                <a:gd name="T19" fmla="*/ 95 h 95"/>
                <a:gd name="T20" fmla="*/ 29 w 367"/>
                <a:gd name="T21" fmla="*/ 47 h 95"/>
                <a:gd name="T22" fmla="*/ 0 w 367"/>
                <a:gd name="T23" fmla="*/ 47 h 95"/>
                <a:gd name="T24" fmla="*/ 0 w 367"/>
                <a:gd name="T2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7" h="95">
                  <a:moveTo>
                    <a:pt x="0" y="0"/>
                  </a:moveTo>
                  <a:lnTo>
                    <a:pt x="367" y="0"/>
                  </a:lnTo>
                  <a:lnTo>
                    <a:pt x="367" y="47"/>
                  </a:lnTo>
                  <a:lnTo>
                    <a:pt x="308" y="47"/>
                  </a:lnTo>
                  <a:lnTo>
                    <a:pt x="308" y="95"/>
                  </a:lnTo>
                  <a:lnTo>
                    <a:pt x="260" y="95"/>
                  </a:lnTo>
                  <a:lnTo>
                    <a:pt x="260" y="47"/>
                  </a:lnTo>
                  <a:lnTo>
                    <a:pt x="74" y="47"/>
                  </a:lnTo>
                  <a:lnTo>
                    <a:pt x="74" y="95"/>
                  </a:lnTo>
                  <a:lnTo>
                    <a:pt x="29" y="95"/>
                  </a:lnTo>
                  <a:lnTo>
                    <a:pt x="29" y="47"/>
                  </a:lnTo>
                  <a:lnTo>
                    <a:pt x="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299" name="Rectangle 32"/>
            <p:cNvSpPr>
              <a:spLocks noChangeArrowheads="1"/>
            </p:cNvSpPr>
            <p:nvPr/>
          </p:nvSpPr>
          <p:spPr bwMode="auto">
            <a:xfrm>
              <a:off x="1862992" y="2110853"/>
              <a:ext cx="19822" cy="31149"/>
            </a:xfrm>
            <a:prstGeom prst="rect">
              <a:avLst/>
            </a:pr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0" name="Rectangle 33"/>
            <p:cNvSpPr>
              <a:spLocks noChangeArrowheads="1"/>
            </p:cNvSpPr>
            <p:nvPr/>
          </p:nvSpPr>
          <p:spPr bwMode="auto">
            <a:xfrm>
              <a:off x="2018737" y="2110853"/>
              <a:ext cx="19822" cy="31149"/>
            </a:xfrm>
            <a:prstGeom prst="rect">
              <a:avLst/>
            </a:pr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1" name="Freeform 34"/>
            <p:cNvSpPr>
              <a:spLocks/>
            </p:cNvSpPr>
            <p:nvPr/>
          </p:nvSpPr>
          <p:spPr bwMode="auto">
            <a:xfrm>
              <a:off x="2355711" y="2173151"/>
              <a:ext cx="359628" cy="96278"/>
            </a:xfrm>
            <a:custGeom>
              <a:avLst/>
              <a:gdLst>
                <a:gd name="T0" fmla="*/ 81 w 161"/>
                <a:gd name="T1" fmla="*/ 0 h 43"/>
                <a:gd name="T2" fmla="*/ 149 w 161"/>
                <a:gd name="T3" fmla="*/ 25 h 43"/>
                <a:gd name="T4" fmla="*/ 161 w 161"/>
                <a:gd name="T5" fmla="*/ 25 h 43"/>
                <a:gd name="T6" fmla="*/ 161 w 161"/>
                <a:gd name="T7" fmla="*/ 43 h 43"/>
                <a:gd name="T8" fmla="*/ 156 w 161"/>
                <a:gd name="T9" fmla="*/ 43 h 43"/>
                <a:gd name="T10" fmla="*/ 6 w 161"/>
                <a:gd name="T11" fmla="*/ 43 h 43"/>
                <a:gd name="T12" fmla="*/ 0 w 161"/>
                <a:gd name="T13" fmla="*/ 43 h 43"/>
                <a:gd name="T14" fmla="*/ 0 w 161"/>
                <a:gd name="T15" fmla="*/ 25 h 43"/>
                <a:gd name="T16" fmla="*/ 12 w 161"/>
                <a:gd name="T17" fmla="*/ 25 h 43"/>
                <a:gd name="T18" fmla="*/ 81 w 161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43">
                  <a:moveTo>
                    <a:pt x="81" y="0"/>
                  </a:moveTo>
                  <a:cubicBezTo>
                    <a:pt x="111" y="0"/>
                    <a:pt x="137" y="10"/>
                    <a:pt x="149" y="25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43"/>
                    <a:pt x="161" y="43"/>
                    <a:pt x="161" y="43"/>
                  </a:cubicBezTo>
                  <a:cubicBezTo>
                    <a:pt x="156" y="43"/>
                    <a:pt x="156" y="43"/>
                    <a:pt x="15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24" y="10"/>
                    <a:pt x="50" y="0"/>
                    <a:pt x="81" y="0"/>
                  </a:cubicBez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2" name="Freeform 35"/>
            <p:cNvSpPr>
              <a:spLocks/>
            </p:cNvSpPr>
            <p:nvPr/>
          </p:nvSpPr>
          <p:spPr bwMode="auto">
            <a:xfrm>
              <a:off x="2355711" y="2228841"/>
              <a:ext cx="359628" cy="40588"/>
            </a:xfrm>
            <a:custGeom>
              <a:avLst/>
              <a:gdLst>
                <a:gd name="T0" fmla="*/ 352 w 381"/>
                <a:gd name="T1" fmla="*/ 0 h 43"/>
                <a:gd name="T2" fmla="*/ 381 w 381"/>
                <a:gd name="T3" fmla="*/ 0 h 43"/>
                <a:gd name="T4" fmla="*/ 381 w 381"/>
                <a:gd name="T5" fmla="*/ 43 h 43"/>
                <a:gd name="T6" fmla="*/ 369 w 381"/>
                <a:gd name="T7" fmla="*/ 43 h 43"/>
                <a:gd name="T8" fmla="*/ 14 w 381"/>
                <a:gd name="T9" fmla="*/ 43 h 43"/>
                <a:gd name="T10" fmla="*/ 0 w 381"/>
                <a:gd name="T11" fmla="*/ 43 h 43"/>
                <a:gd name="T12" fmla="*/ 0 w 381"/>
                <a:gd name="T13" fmla="*/ 0 h 43"/>
                <a:gd name="T14" fmla="*/ 29 w 381"/>
                <a:gd name="T15" fmla="*/ 0 h 43"/>
                <a:gd name="T16" fmla="*/ 352 w 381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43">
                  <a:moveTo>
                    <a:pt x="352" y="0"/>
                  </a:moveTo>
                  <a:lnTo>
                    <a:pt x="381" y="0"/>
                  </a:lnTo>
                  <a:lnTo>
                    <a:pt x="381" y="43"/>
                  </a:lnTo>
                  <a:lnTo>
                    <a:pt x="369" y="43"/>
                  </a:lnTo>
                  <a:lnTo>
                    <a:pt x="14" y="43"/>
                  </a:lnTo>
                  <a:lnTo>
                    <a:pt x="0" y="43"/>
                  </a:lnTo>
                  <a:lnTo>
                    <a:pt x="0" y="0"/>
                  </a:lnTo>
                  <a:lnTo>
                    <a:pt x="29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95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3" name="Freeform 36"/>
            <p:cNvSpPr>
              <a:spLocks/>
            </p:cNvSpPr>
            <p:nvPr/>
          </p:nvSpPr>
          <p:spPr bwMode="auto">
            <a:xfrm>
              <a:off x="1793143" y="1489764"/>
              <a:ext cx="134035" cy="272789"/>
            </a:xfrm>
            <a:custGeom>
              <a:avLst/>
              <a:gdLst>
                <a:gd name="T0" fmla="*/ 42 w 60"/>
                <a:gd name="T1" fmla="*/ 22 h 122"/>
                <a:gd name="T2" fmla="*/ 21 w 60"/>
                <a:gd name="T3" fmla="*/ 22 h 122"/>
                <a:gd name="T4" fmla="*/ 21 w 60"/>
                <a:gd name="T5" fmla="*/ 96 h 122"/>
                <a:gd name="T6" fmla="*/ 60 w 60"/>
                <a:gd name="T7" fmla="*/ 110 h 122"/>
                <a:gd name="T8" fmla="*/ 60 w 60"/>
                <a:gd name="T9" fmla="*/ 122 h 122"/>
                <a:gd name="T10" fmla="*/ 0 w 60"/>
                <a:gd name="T11" fmla="*/ 122 h 122"/>
                <a:gd name="T12" fmla="*/ 0 w 60"/>
                <a:gd name="T13" fmla="*/ 103 h 122"/>
                <a:gd name="T14" fmla="*/ 0 w 60"/>
                <a:gd name="T15" fmla="*/ 59 h 122"/>
                <a:gd name="T16" fmla="*/ 0 w 60"/>
                <a:gd name="T17" fmla="*/ 11 h 122"/>
                <a:gd name="T18" fmla="*/ 0 w 60"/>
                <a:gd name="T19" fmla="*/ 0 h 122"/>
                <a:gd name="T20" fmla="*/ 10 w 60"/>
                <a:gd name="T21" fmla="*/ 0 h 122"/>
                <a:gd name="T22" fmla="*/ 42 w 60"/>
                <a:gd name="T23" fmla="*/ 0 h 122"/>
                <a:gd name="T24" fmla="*/ 42 w 60"/>
                <a:gd name="T25" fmla="*/ 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122">
                  <a:moveTo>
                    <a:pt x="42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96"/>
                    <a:pt x="21" y="96"/>
                    <a:pt x="21" y="96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0" y="122"/>
                    <a:pt x="0" y="12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22"/>
                  </a:ln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4" name="Rectangle 37"/>
            <p:cNvSpPr>
              <a:spLocks noChangeArrowheads="1"/>
            </p:cNvSpPr>
            <p:nvPr/>
          </p:nvSpPr>
          <p:spPr bwMode="auto">
            <a:xfrm>
              <a:off x="1869600" y="1329300"/>
              <a:ext cx="52859" cy="354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5" name="Rectangle 38"/>
            <p:cNvSpPr>
              <a:spLocks noChangeArrowheads="1"/>
            </p:cNvSpPr>
            <p:nvPr/>
          </p:nvSpPr>
          <p:spPr bwMode="auto">
            <a:xfrm>
              <a:off x="1909244" y="1329300"/>
              <a:ext cx="13215" cy="297330"/>
            </a:xfrm>
            <a:prstGeom prst="rect">
              <a:avLst/>
            </a:prstGeom>
            <a:solidFill>
              <a:srgbClr val="50A5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6" name="Freeform 39"/>
            <p:cNvSpPr>
              <a:spLocks/>
            </p:cNvSpPr>
            <p:nvPr/>
          </p:nvSpPr>
          <p:spPr bwMode="auto">
            <a:xfrm>
              <a:off x="1793143" y="1489764"/>
              <a:ext cx="76456" cy="49083"/>
            </a:xfrm>
            <a:custGeom>
              <a:avLst/>
              <a:gdLst>
                <a:gd name="T0" fmla="*/ 0 w 81"/>
                <a:gd name="T1" fmla="*/ 0 h 52"/>
                <a:gd name="T2" fmla="*/ 50 w 81"/>
                <a:gd name="T3" fmla="*/ 52 h 52"/>
                <a:gd name="T4" fmla="*/ 81 w 81"/>
                <a:gd name="T5" fmla="*/ 52 h 52"/>
                <a:gd name="T6" fmla="*/ 81 w 81"/>
                <a:gd name="T7" fmla="*/ 0 h 52"/>
                <a:gd name="T8" fmla="*/ 24 w 81"/>
                <a:gd name="T9" fmla="*/ 0 h 52"/>
                <a:gd name="T10" fmla="*/ 0 w 81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52">
                  <a:moveTo>
                    <a:pt x="0" y="0"/>
                  </a:moveTo>
                  <a:lnTo>
                    <a:pt x="50" y="52"/>
                  </a:lnTo>
                  <a:lnTo>
                    <a:pt x="81" y="52"/>
                  </a:lnTo>
                  <a:lnTo>
                    <a:pt x="81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</p:grpSp>
      <p:grpSp>
        <p:nvGrpSpPr>
          <p:cNvPr id="307" name="Group 306"/>
          <p:cNvGrpSpPr/>
          <p:nvPr/>
        </p:nvGrpSpPr>
        <p:grpSpPr>
          <a:xfrm>
            <a:off x="4326966" y="2655976"/>
            <a:ext cx="373446" cy="434711"/>
            <a:chOff x="5206304" y="4868000"/>
            <a:chExt cx="689995" cy="1224246"/>
          </a:xfrm>
        </p:grpSpPr>
        <p:sp>
          <p:nvSpPr>
            <p:cNvPr id="308" name="Freeform 255"/>
            <p:cNvSpPr>
              <a:spLocks/>
            </p:cNvSpPr>
            <p:nvPr/>
          </p:nvSpPr>
          <p:spPr bwMode="auto">
            <a:xfrm>
              <a:off x="5715069" y="5804354"/>
              <a:ext cx="181230" cy="133091"/>
            </a:xfrm>
            <a:custGeom>
              <a:avLst/>
              <a:gdLst>
                <a:gd name="T0" fmla="*/ 11 w 81"/>
                <a:gd name="T1" fmla="*/ 0 h 60"/>
                <a:gd name="T2" fmla="*/ 70 w 81"/>
                <a:gd name="T3" fmla="*/ 0 h 60"/>
                <a:gd name="T4" fmla="*/ 81 w 81"/>
                <a:gd name="T5" fmla="*/ 11 h 60"/>
                <a:gd name="T6" fmla="*/ 81 w 81"/>
                <a:gd name="T7" fmla="*/ 49 h 60"/>
                <a:gd name="T8" fmla="*/ 70 w 81"/>
                <a:gd name="T9" fmla="*/ 60 h 60"/>
                <a:gd name="T10" fmla="*/ 11 w 81"/>
                <a:gd name="T11" fmla="*/ 60 h 60"/>
                <a:gd name="T12" fmla="*/ 0 w 81"/>
                <a:gd name="T13" fmla="*/ 49 h 60"/>
                <a:gd name="T14" fmla="*/ 0 w 81"/>
                <a:gd name="T15" fmla="*/ 11 h 60"/>
                <a:gd name="T16" fmla="*/ 11 w 81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60">
                  <a:moveTo>
                    <a:pt x="11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6" y="0"/>
                    <a:pt x="81" y="5"/>
                    <a:pt x="81" y="11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55"/>
                    <a:pt x="76" y="60"/>
                    <a:pt x="70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5" y="60"/>
                    <a:pt x="0" y="55"/>
                    <a:pt x="0" y="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09" name="Freeform 256"/>
            <p:cNvSpPr>
              <a:spLocks/>
            </p:cNvSpPr>
            <p:nvPr/>
          </p:nvSpPr>
          <p:spPr bwMode="auto">
            <a:xfrm>
              <a:off x="5228014" y="5752439"/>
              <a:ext cx="56634" cy="76456"/>
            </a:xfrm>
            <a:custGeom>
              <a:avLst/>
              <a:gdLst>
                <a:gd name="T0" fmla="*/ 20 w 25"/>
                <a:gd name="T1" fmla="*/ 34 h 34"/>
                <a:gd name="T2" fmla="*/ 25 w 25"/>
                <a:gd name="T3" fmla="*/ 34 h 34"/>
                <a:gd name="T4" fmla="*/ 25 w 25"/>
                <a:gd name="T5" fmla="*/ 0 h 34"/>
                <a:gd name="T6" fmla="*/ 0 w 25"/>
                <a:gd name="T7" fmla="*/ 0 h 34"/>
                <a:gd name="T8" fmla="*/ 0 w 25"/>
                <a:gd name="T9" fmla="*/ 14 h 34"/>
                <a:gd name="T10" fmla="*/ 20 w 25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4">
                  <a:moveTo>
                    <a:pt x="20" y="34"/>
                  </a:moveTo>
                  <a:cubicBezTo>
                    <a:pt x="25" y="34"/>
                    <a:pt x="25" y="34"/>
                    <a:pt x="25" y="3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5"/>
                    <a:pt x="9" y="34"/>
                    <a:pt x="20" y="34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0" name="Freeform 257"/>
            <p:cNvSpPr>
              <a:spLocks/>
            </p:cNvSpPr>
            <p:nvPr/>
          </p:nvSpPr>
          <p:spPr bwMode="auto">
            <a:xfrm>
              <a:off x="5206304" y="5473044"/>
              <a:ext cx="78344" cy="279396"/>
            </a:xfrm>
            <a:custGeom>
              <a:avLst/>
              <a:gdLst>
                <a:gd name="T0" fmla="*/ 28 w 35"/>
                <a:gd name="T1" fmla="*/ 0 h 125"/>
                <a:gd name="T2" fmla="*/ 35 w 35"/>
                <a:gd name="T3" fmla="*/ 0 h 125"/>
                <a:gd name="T4" fmla="*/ 35 w 35"/>
                <a:gd name="T5" fmla="*/ 125 h 125"/>
                <a:gd name="T6" fmla="*/ 0 w 35"/>
                <a:gd name="T7" fmla="*/ 125 h 125"/>
                <a:gd name="T8" fmla="*/ 0 w 35"/>
                <a:gd name="T9" fmla="*/ 28 h 125"/>
                <a:gd name="T10" fmla="*/ 28 w 3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25">
                  <a:moveTo>
                    <a:pt x="2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1" name="Freeform 258"/>
            <p:cNvSpPr>
              <a:spLocks/>
            </p:cNvSpPr>
            <p:nvPr/>
          </p:nvSpPr>
          <p:spPr bwMode="auto">
            <a:xfrm>
              <a:off x="5797189" y="5473044"/>
              <a:ext cx="78344" cy="279396"/>
            </a:xfrm>
            <a:custGeom>
              <a:avLst/>
              <a:gdLst>
                <a:gd name="T0" fmla="*/ 7 w 35"/>
                <a:gd name="T1" fmla="*/ 0 h 125"/>
                <a:gd name="T2" fmla="*/ 0 w 35"/>
                <a:gd name="T3" fmla="*/ 0 h 125"/>
                <a:gd name="T4" fmla="*/ 0 w 35"/>
                <a:gd name="T5" fmla="*/ 125 h 125"/>
                <a:gd name="T6" fmla="*/ 35 w 35"/>
                <a:gd name="T7" fmla="*/ 125 h 125"/>
                <a:gd name="T8" fmla="*/ 35 w 35"/>
                <a:gd name="T9" fmla="*/ 28 h 125"/>
                <a:gd name="T10" fmla="*/ 7 w 35"/>
                <a:gd name="T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25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13"/>
                    <a:pt x="22" y="0"/>
                    <a:pt x="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2" name="Freeform 259"/>
            <p:cNvSpPr>
              <a:spLocks/>
            </p:cNvSpPr>
            <p:nvPr/>
          </p:nvSpPr>
          <p:spPr bwMode="auto">
            <a:xfrm>
              <a:off x="5797189" y="5752439"/>
              <a:ext cx="56634" cy="76456"/>
            </a:xfrm>
            <a:custGeom>
              <a:avLst/>
              <a:gdLst>
                <a:gd name="T0" fmla="*/ 5 w 25"/>
                <a:gd name="T1" fmla="*/ 34 h 34"/>
                <a:gd name="T2" fmla="*/ 0 w 25"/>
                <a:gd name="T3" fmla="*/ 34 h 34"/>
                <a:gd name="T4" fmla="*/ 0 w 25"/>
                <a:gd name="T5" fmla="*/ 0 h 34"/>
                <a:gd name="T6" fmla="*/ 25 w 25"/>
                <a:gd name="T7" fmla="*/ 0 h 34"/>
                <a:gd name="T8" fmla="*/ 25 w 25"/>
                <a:gd name="T9" fmla="*/ 14 h 34"/>
                <a:gd name="T10" fmla="*/ 5 w 25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34">
                  <a:moveTo>
                    <a:pt x="5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25"/>
                    <a:pt x="16" y="34"/>
                    <a:pt x="5" y="34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3" name="Oval 260"/>
            <p:cNvSpPr>
              <a:spLocks noChangeArrowheads="1"/>
            </p:cNvSpPr>
            <p:nvPr/>
          </p:nvSpPr>
          <p:spPr bwMode="auto">
            <a:xfrm>
              <a:off x="5273322" y="5989360"/>
              <a:ext cx="535194" cy="102886"/>
            </a:xfrm>
            <a:prstGeom prst="ellipse">
              <a:avLst/>
            </a:prstGeom>
            <a:solidFill>
              <a:srgbClr val="D0B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4" name="Freeform 261"/>
            <p:cNvSpPr>
              <a:spLocks/>
            </p:cNvSpPr>
            <p:nvPr/>
          </p:nvSpPr>
          <p:spPr bwMode="auto">
            <a:xfrm>
              <a:off x="5330900" y="5973313"/>
              <a:ext cx="151969" cy="63242"/>
            </a:xfrm>
            <a:custGeom>
              <a:avLst/>
              <a:gdLst>
                <a:gd name="T0" fmla="*/ 68 w 68"/>
                <a:gd name="T1" fmla="*/ 0 h 28"/>
                <a:gd name="T2" fmla="*/ 68 w 68"/>
                <a:gd name="T3" fmla="*/ 28 h 28"/>
                <a:gd name="T4" fmla="*/ 52 w 68"/>
                <a:gd name="T5" fmla="*/ 28 h 28"/>
                <a:gd name="T6" fmla="*/ 52 w 68"/>
                <a:gd name="T7" fmla="*/ 21 h 28"/>
                <a:gd name="T8" fmla="*/ 38 w 68"/>
                <a:gd name="T9" fmla="*/ 28 h 28"/>
                <a:gd name="T10" fmla="*/ 0 w 68"/>
                <a:gd name="T11" fmla="*/ 28 h 28"/>
                <a:gd name="T12" fmla="*/ 0 w 68"/>
                <a:gd name="T13" fmla="*/ 24 h 28"/>
                <a:gd name="T14" fmla="*/ 8 w 68"/>
                <a:gd name="T15" fmla="*/ 15 h 28"/>
                <a:gd name="T16" fmla="*/ 34 w 68"/>
                <a:gd name="T17" fmla="*/ 0 h 28"/>
                <a:gd name="T18" fmla="*/ 68 w 6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8">
                  <a:moveTo>
                    <a:pt x="68" y="0"/>
                  </a:moveTo>
                  <a:cubicBezTo>
                    <a:pt x="68" y="28"/>
                    <a:pt x="68" y="28"/>
                    <a:pt x="68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19"/>
                    <a:pt x="8" y="15"/>
                  </a:cubicBezTo>
                  <a:cubicBezTo>
                    <a:pt x="15" y="12"/>
                    <a:pt x="32" y="1"/>
                    <a:pt x="34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5" name="Freeform 262"/>
            <p:cNvSpPr>
              <a:spLocks/>
            </p:cNvSpPr>
            <p:nvPr/>
          </p:nvSpPr>
          <p:spPr bwMode="auto">
            <a:xfrm>
              <a:off x="5597081" y="5973313"/>
              <a:ext cx="153857" cy="63242"/>
            </a:xfrm>
            <a:custGeom>
              <a:avLst/>
              <a:gdLst>
                <a:gd name="T0" fmla="*/ 0 w 69"/>
                <a:gd name="T1" fmla="*/ 0 h 28"/>
                <a:gd name="T2" fmla="*/ 0 w 69"/>
                <a:gd name="T3" fmla="*/ 28 h 28"/>
                <a:gd name="T4" fmla="*/ 17 w 69"/>
                <a:gd name="T5" fmla="*/ 28 h 28"/>
                <a:gd name="T6" fmla="*/ 17 w 69"/>
                <a:gd name="T7" fmla="*/ 21 h 28"/>
                <a:gd name="T8" fmla="*/ 30 w 69"/>
                <a:gd name="T9" fmla="*/ 28 h 28"/>
                <a:gd name="T10" fmla="*/ 69 w 69"/>
                <a:gd name="T11" fmla="*/ 28 h 28"/>
                <a:gd name="T12" fmla="*/ 69 w 69"/>
                <a:gd name="T13" fmla="*/ 24 h 28"/>
                <a:gd name="T14" fmla="*/ 61 w 69"/>
                <a:gd name="T15" fmla="*/ 15 h 28"/>
                <a:gd name="T16" fmla="*/ 34 w 69"/>
                <a:gd name="T17" fmla="*/ 0 h 28"/>
                <a:gd name="T18" fmla="*/ 0 w 69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2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3"/>
                    <a:pt x="68" y="19"/>
                    <a:pt x="61" y="15"/>
                  </a:cubicBezTo>
                  <a:cubicBezTo>
                    <a:pt x="54" y="12"/>
                    <a:pt x="36" y="1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6" name="Freeform 263"/>
            <p:cNvSpPr>
              <a:spLocks noEditPoints="1"/>
            </p:cNvSpPr>
            <p:nvPr/>
          </p:nvSpPr>
          <p:spPr bwMode="auto">
            <a:xfrm>
              <a:off x="5330900" y="6020509"/>
              <a:ext cx="420038" cy="16046"/>
            </a:xfrm>
            <a:custGeom>
              <a:avLst/>
              <a:gdLst>
                <a:gd name="T0" fmla="*/ 119 w 188"/>
                <a:gd name="T1" fmla="*/ 0 h 7"/>
                <a:gd name="T2" fmla="*/ 119 w 188"/>
                <a:gd name="T3" fmla="*/ 7 h 7"/>
                <a:gd name="T4" fmla="*/ 136 w 188"/>
                <a:gd name="T5" fmla="*/ 7 h 7"/>
                <a:gd name="T6" fmla="*/ 136 w 188"/>
                <a:gd name="T7" fmla="*/ 0 h 7"/>
                <a:gd name="T8" fmla="*/ 119 w 188"/>
                <a:gd name="T9" fmla="*/ 0 h 7"/>
                <a:gd name="T10" fmla="*/ 136 w 188"/>
                <a:gd name="T11" fmla="*/ 0 h 7"/>
                <a:gd name="T12" fmla="*/ 187 w 188"/>
                <a:gd name="T13" fmla="*/ 0 h 7"/>
                <a:gd name="T14" fmla="*/ 188 w 188"/>
                <a:gd name="T15" fmla="*/ 3 h 7"/>
                <a:gd name="T16" fmla="*/ 188 w 188"/>
                <a:gd name="T17" fmla="*/ 7 h 7"/>
                <a:gd name="T18" fmla="*/ 149 w 188"/>
                <a:gd name="T19" fmla="*/ 7 h 7"/>
                <a:gd name="T20" fmla="*/ 136 w 188"/>
                <a:gd name="T21" fmla="*/ 0 h 7"/>
                <a:gd name="T22" fmla="*/ 68 w 188"/>
                <a:gd name="T23" fmla="*/ 0 h 7"/>
                <a:gd name="T24" fmla="*/ 52 w 188"/>
                <a:gd name="T25" fmla="*/ 0 h 7"/>
                <a:gd name="T26" fmla="*/ 38 w 188"/>
                <a:gd name="T27" fmla="*/ 7 h 7"/>
                <a:gd name="T28" fmla="*/ 0 w 188"/>
                <a:gd name="T29" fmla="*/ 7 h 7"/>
                <a:gd name="T30" fmla="*/ 0 w 188"/>
                <a:gd name="T31" fmla="*/ 3 h 7"/>
                <a:gd name="T32" fmla="*/ 1 w 188"/>
                <a:gd name="T33" fmla="*/ 0 h 7"/>
                <a:gd name="T34" fmla="*/ 52 w 188"/>
                <a:gd name="T35" fmla="*/ 0 h 7"/>
                <a:gd name="T36" fmla="*/ 52 w 188"/>
                <a:gd name="T37" fmla="*/ 7 h 7"/>
                <a:gd name="T38" fmla="*/ 68 w 188"/>
                <a:gd name="T39" fmla="*/ 7 h 7"/>
                <a:gd name="T40" fmla="*/ 68 w 188"/>
                <a:gd name="T4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7">
                  <a:moveTo>
                    <a:pt x="119" y="0"/>
                  </a:moveTo>
                  <a:cubicBezTo>
                    <a:pt x="119" y="7"/>
                    <a:pt x="119" y="7"/>
                    <a:pt x="119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19" y="0"/>
                    <a:pt x="119" y="0"/>
                    <a:pt x="119" y="0"/>
                  </a:cubicBezTo>
                  <a:close/>
                  <a:moveTo>
                    <a:pt x="136" y="0"/>
                  </a:moveTo>
                  <a:cubicBezTo>
                    <a:pt x="187" y="0"/>
                    <a:pt x="187" y="0"/>
                    <a:pt x="187" y="0"/>
                  </a:cubicBezTo>
                  <a:cubicBezTo>
                    <a:pt x="188" y="1"/>
                    <a:pt x="188" y="2"/>
                    <a:pt x="188" y="3"/>
                  </a:cubicBezTo>
                  <a:cubicBezTo>
                    <a:pt x="188" y="7"/>
                    <a:pt x="188" y="7"/>
                    <a:pt x="188" y="7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36" y="0"/>
                    <a:pt x="136" y="0"/>
                    <a:pt x="136" y="0"/>
                  </a:cubicBezTo>
                  <a:close/>
                  <a:moveTo>
                    <a:pt x="6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68" y="7"/>
                    <a:pt x="68" y="7"/>
                    <a:pt x="68" y="7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7" name="Freeform 264"/>
            <p:cNvSpPr>
              <a:spLocks/>
            </p:cNvSpPr>
            <p:nvPr/>
          </p:nvSpPr>
          <p:spPr bwMode="auto">
            <a:xfrm>
              <a:off x="5270490" y="5473044"/>
              <a:ext cx="540858" cy="527643"/>
            </a:xfrm>
            <a:custGeom>
              <a:avLst/>
              <a:gdLst>
                <a:gd name="T0" fmla="*/ 242 w 242"/>
                <a:gd name="T1" fmla="*/ 0 h 236"/>
                <a:gd name="T2" fmla="*/ 242 w 242"/>
                <a:gd name="T3" fmla="*/ 22 h 236"/>
                <a:gd name="T4" fmla="*/ 181 w 242"/>
                <a:gd name="T5" fmla="*/ 159 h 236"/>
                <a:gd name="T6" fmla="*/ 181 w 242"/>
                <a:gd name="T7" fmla="*/ 222 h 236"/>
                <a:gd name="T8" fmla="*/ 146 w 242"/>
                <a:gd name="T9" fmla="*/ 222 h 236"/>
                <a:gd name="T10" fmla="*/ 146 w 242"/>
                <a:gd name="T11" fmla="*/ 168 h 236"/>
                <a:gd name="T12" fmla="*/ 121 w 242"/>
                <a:gd name="T13" fmla="*/ 168 h 236"/>
                <a:gd name="T14" fmla="*/ 121 w 242"/>
                <a:gd name="T15" fmla="*/ 168 h 236"/>
                <a:gd name="T16" fmla="*/ 95 w 242"/>
                <a:gd name="T17" fmla="*/ 168 h 236"/>
                <a:gd name="T18" fmla="*/ 95 w 242"/>
                <a:gd name="T19" fmla="*/ 222 h 236"/>
                <a:gd name="T20" fmla="*/ 61 w 242"/>
                <a:gd name="T21" fmla="*/ 222 h 236"/>
                <a:gd name="T22" fmla="*/ 61 w 242"/>
                <a:gd name="T23" fmla="*/ 159 h 236"/>
                <a:gd name="T24" fmla="*/ 0 w 242"/>
                <a:gd name="T25" fmla="*/ 22 h 236"/>
                <a:gd name="T26" fmla="*/ 0 w 242"/>
                <a:gd name="T27" fmla="*/ 0 h 236"/>
                <a:gd name="T28" fmla="*/ 242 w 242"/>
                <a:gd name="T2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236">
                  <a:moveTo>
                    <a:pt x="242" y="0"/>
                  </a:moveTo>
                  <a:cubicBezTo>
                    <a:pt x="242" y="22"/>
                    <a:pt x="242" y="22"/>
                    <a:pt x="242" y="22"/>
                  </a:cubicBezTo>
                  <a:cubicBezTo>
                    <a:pt x="242" y="93"/>
                    <a:pt x="201" y="141"/>
                    <a:pt x="181" y="159"/>
                  </a:cubicBezTo>
                  <a:cubicBezTo>
                    <a:pt x="181" y="222"/>
                    <a:pt x="181" y="222"/>
                    <a:pt x="181" y="222"/>
                  </a:cubicBezTo>
                  <a:cubicBezTo>
                    <a:pt x="181" y="236"/>
                    <a:pt x="146" y="236"/>
                    <a:pt x="146" y="222"/>
                  </a:cubicBezTo>
                  <a:cubicBezTo>
                    <a:pt x="146" y="168"/>
                    <a:pt x="146" y="168"/>
                    <a:pt x="146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121" y="168"/>
                    <a:pt x="121" y="168"/>
                    <a:pt x="121" y="168"/>
                  </a:cubicBezTo>
                  <a:cubicBezTo>
                    <a:pt x="95" y="168"/>
                    <a:pt x="95" y="168"/>
                    <a:pt x="95" y="168"/>
                  </a:cubicBezTo>
                  <a:cubicBezTo>
                    <a:pt x="95" y="222"/>
                    <a:pt x="95" y="222"/>
                    <a:pt x="95" y="222"/>
                  </a:cubicBezTo>
                  <a:cubicBezTo>
                    <a:pt x="95" y="236"/>
                    <a:pt x="61" y="236"/>
                    <a:pt x="61" y="22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41" y="141"/>
                    <a:pt x="0" y="93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8" name="Freeform 265"/>
            <p:cNvSpPr>
              <a:spLocks/>
            </p:cNvSpPr>
            <p:nvPr/>
          </p:nvSpPr>
          <p:spPr bwMode="auto">
            <a:xfrm>
              <a:off x="5427178" y="5505136"/>
              <a:ext cx="227481" cy="186893"/>
            </a:xfrm>
            <a:custGeom>
              <a:avLst/>
              <a:gdLst>
                <a:gd name="T0" fmla="*/ 1 w 102"/>
                <a:gd name="T1" fmla="*/ 0 h 84"/>
                <a:gd name="T2" fmla="*/ 1 w 102"/>
                <a:gd name="T3" fmla="*/ 1 h 84"/>
                <a:gd name="T4" fmla="*/ 51 w 102"/>
                <a:gd name="T5" fmla="*/ 84 h 84"/>
                <a:gd name="T6" fmla="*/ 100 w 102"/>
                <a:gd name="T7" fmla="*/ 1 h 84"/>
                <a:gd name="T8" fmla="*/ 100 w 102"/>
                <a:gd name="T9" fmla="*/ 0 h 84"/>
                <a:gd name="T10" fmla="*/ 51 w 102"/>
                <a:gd name="T11" fmla="*/ 8 h 84"/>
                <a:gd name="T12" fmla="*/ 1 w 102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4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55"/>
                    <a:pt x="51" y="84"/>
                  </a:cubicBezTo>
                  <a:cubicBezTo>
                    <a:pt x="102" y="55"/>
                    <a:pt x="100" y="1"/>
                    <a:pt x="100" y="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86" y="5"/>
                    <a:pt x="70" y="8"/>
                    <a:pt x="51" y="8"/>
                  </a:cubicBezTo>
                  <a:cubicBezTo>
                    <a:pt x="32" y="8"/>
                    <a:pt x="15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19" name="Freeform 266"/>
            <p:cNvSpPr>
              <a:spLocks/>
            </p:cNvSpPr>
            <p:nvPr/>
          </p:nvSpPr>
          <p:spPr bwMode="auto">
            <a:xfrm>
              <a:off x="5451720" y="5529678"/>
              <a:ext cx="176510" cy="75512"/>
            </a:xfrm>
            <a:custGeom>
              <a:avLst/>
              <a:gdLst>
                <a:gd name="T0" fmla="*/ 0 w 79"/>
                <a:gd name="T1" fmla="*/ 31 h 34"/>
                <a:gd name="T2" fmla="*/ 2 w 79"/>
                <a:gd name="T3" fmla="*/ 34 h 34"/>
                <a:gd name="T4" fmla="*/ 40 w 79"/>
                <a:gd name="T5" fmla="*/ 4 h 34"/>
                <a:gd name="T6" fmla="*/ 78 w 79"/>
                <a:gd name="T7" fmla="*/ 34 h 34"/>
                <a:gd name="T8" fmla="*/ 79 w 79"/>
                <a:gd name="T9" fmla="*/ 31 h 34"/>
                <a:gd name="T10" fmla="*/ 41 w 79"/>
                <a:gd name="T11" fmla="*/ 1 h 34"/>
                <a:gd name="T12" fmla="*/ 40 w 79"/>
                <a:gd name="T13" fmla="*/ 0 h 34"/>
                <a:gd name="T14" fmla="*/ 39 w 79"/>
                <a:gd name="T15" fmla="*/ 1 h 34"/>
                <a:gd name="T16" fmla="*/ 0 w 79"/>
                <a:gd name="T1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34">
                  <a:moveTo>
                    <a:pt x="0" y="31"/>
                  </a:moveTo>
                  <a:cubicBezTo>
                    <a:pt x="1" y="32"/>
                    <a:pt x="1" y="33"/>
                    <a:pt x="2" y="3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3"/>
                    <a:pt x="79" y="32"/>
                    <a:pt x="79" y="3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1"/>
                    <a:pt x="39" y="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0" name="Freeform 267"/>
            <p:cNvSpPr>
              <a:spLocks/>
            </p:cNvSpPr>
            <p:nvPr/>
          </p:nvSpPr>
          <p:spPr bwMode="auto">
            <a:xfrm>
              <a:off x="5270490" y="4984101"/>
              <a:ext cx="540858" cy="538026"/>
            </a:xfrm>
            <a:custGeom>
              <a:avLst/>
              <a:gdLst>
                <a:gd name="T0" fmla="*/ 0 w 242"/>
                <a:gd name="T1" fmla="*/ 64 h 241"/>
                <a:gd name="T2" fmla="*/ 29 w 242"/>
                <a:gd name="T3" fmla="*/ 1 h 241"/>
                <a:gd name="T4" fmla="*/ 121 w 242"/>
                <a:gd name="T5" fmla="*/ 0 h 241"/>
                <a:gd name="T6" fmla="*/ 213 w 242"/>
                <a:gd name="T7" fmla="*/ 1 h 241"/>
                <a:gd name="T8" fmla="*/ 242 w 242"/>
                <a:gd name="T9" fmla="*/ 64 h 241"/>
                <a:gd name="T10" fmla="*/ 242 w 242"/>
                <a:gd name="T11" fmla="*/ 121 h 241"/>
                <a:gd name="T12" fmla="*/ 242 w 242"/>
                <a:gd name="T13" fmla="*/ 174 h 241"/>
                <a:gd name="T14" fmla="*/ 242 w 242"/>
                <a:gd name="T15" fmla="*/ 219 h 241"/>
                <a:gd name="T16" fmla="*/ 199 w 242"/>
                <a:gd name="T17" fmla="*/ 219 h 241"/>
                <a:gd name="T18" fmla="*/ 121 w 242"/>
                <a:gd name="T19" fmla="*/ 241 h 241"/>
                <a:gd name="T20" fmla="*/ 42 w 242"/>
                <a:gd name="T21" fmla="*/ 219 h 241"/>
                <a:gd name="T22" fmla="*/ 0 w 242"/>
                <a:gd name="T23" fmla="*/ 219 h 241"/>
                <a:gd name="T24" fmla="*/ 0 w 242"/>
                <a:gd name="T25" fmla="*/ 174 h 241"/>
                <a:gd name="T26" fmla="*/ 0 w 242"/>
                <a:gd name="T27" fmla="*/ 121 h 241"/>
                <a:gd name="T28" fmla="*/ 0 w 242"/>
                <a:gd name="T29" fmla="*/ 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2" h="241">
                  <a:moveTo>
                    <a:pt x="0" y="64"/>
                  </a:moveTo>
                  <a:cubicBezTo>
                    <a:pt x="0" y="40"/>
                    <a:pt x="11" y="18"/>
                    <a:pt x="29" y="1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31" y="18"/>
                    <a:pt x="242" y="40"/>
                    <a:pt x="242" y="64"/>
                  </a:cubicBezTo>
                  <a:cubicBezTo>
                    <a:pt x="242" y="121"/>
                    <a:pt x="242" y="121"/>
                    <a:pt x="242" y="121"/>
                  </a:cubicBezTo>
                  <a:cubicBezTo>
                    <a:pt x="242" y="174"/>
                    <a:pt x="242" y="174"/>
                    <a:pt x="242" y="174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199" y="219"/>
                    <a:pt x="199" y="219"/>
                    <a:pt x="199" y="219"/>
                  </a:cubicBezTo>
                  <a:cubicBezTo>
                    <a:pt x="180" y="231"/>
                    <a:pt x="155" y="241"/>
                    <a:pt x="121" y="241"/>
                  </a:cubicBezTo>
                  <a:cubicBezTo>
                    <a:pt x="87" y="241"/>
                    <a:pt x="61" y="231"/>
                    <a:pt x="42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21"/>
                    <a:pt x="0" y="121"/>
                    <a:pt x="0" y="121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1" name="Freeform 268"/>
            <p:cNvSpPr>
              <a:spLocks/>
            </p:cNvSpPr>
            <p:nvPr/>
          </p:nvSpPr>
          <p:spPr bwMode="auto">
            <a:xfrm>
              <a:off x="5677313" y="4879327"/>
              <a:ext cx="151969" cy="151969"/>
            </a:xfrm>
            <a:custGeom>
              <a:avLst/>
              <a:gdLst>
                <a:gd name="T0" fmla="*/ 0 w 68"/>
                <a:gd name="T1" fmla="*/ 28 h 68"/>
                <a:gd name="T2" fmla="*/ 37 w 68"/>
                <a:gd name="T3" fmla="*/ 68 h 68"/>
                <a:gd name="T4" fmla="*/ 66 w 68"/>
                <a:gd name="T5" fmla="*/ 35 h 68"/>
                <a:gd name="T6" fmla="*/ 67 w 68"/>
                <a:gd name="T7" fmla="*/ 14 h 68"/>
                <a:gd name="T8" fmla="*/ 43 w 68"/>
                <a:gd name="T9" fmla="*/ 34 h 68"/>
                <a:gd name="T10" fmla="*/ 47 w 68"/>
                <a:gd name="T11" fmla="*/ 16 h 68"/>
                <a:gd name="T12" fmla="*/ 43 w 68"/>
                <a:gd name="T13" fmla="*/ 0 h 68"/>
                <a:gd name="T14" fmla="*/ 5 w 68"/>
                <a:gd name="T15" fmla="*/ 28 h 68"/>
                <a:gd name="T16" fmla="*/ 0 w 68"/>
                <a:gd name="T17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8">
                  <a:moveTo>
                    <a:pt x="0" y="28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51" y="62"/>
                    <a:pt x="62" y="51"/>
                    <a:pt x="66" y="35"/>
                  </a:cubicBezTo>
                  <a:cubicBezTo>
                    <a:pt x="68" y="28"/>
                    <a:pt x="68" y="21"/>
                    <a:pt x="67" y="14"/>
                  </a:cubicBezTo>
                  <a:cubicBezTo>
                    <a:pt x="61" y="23"/>
                    <a:pt x="53" y="30"/>
                    <a:pt x="43" y="34"/>
                  </a:cubicBezTo>
                  <a:cubicBezTo>
                    <a:pt x="45" y="29"/>
                    <a:pt x="47" y="23"/>
                    <a:pt x="47" y="16"/>
                  </a:cubicBezTo>
                  <a:cubicBezTo>
                    <a:pt x="47" y="10"/>
                    <a:pt x="46" y="5"/>
                    <a:pt x="43" y="0"/>
                  </a:cubicBezTo>
                  <a:cubicBezTo>
                    <a:pt x="38" y="16"/>
                    <a:pt x="23" y="28"/>
                    <a:pt x="5" y="28"/>
                  </a:cubicBezTo>
                  <a:cubicBezTo>
                    <a:pt x="3" y="28"/>
                    <a:pt x="1" y="28"/>
                    <a:pt x="0" y="28"/>
                  </a:cubicBezTo>
                  <a:close/>
                </a:path>
              </a:pathLst>
            </a:custGeom>
            <a:solidFill>
              <a:srgbClr val="703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2" name="Freeform 269"/>
            <p:cNvSpPr>
              <a:spLocks/>
            </p:cNvSpPr>
            <p:nvPr/>
          </p:nvSpPr>
          <p:spPr bwMode="auto">
            <a:xfrm>
              <a:off x="5270490" y="4868000"/>
              <a:ext cx="540858" cy="377562"/>
            </a:xfrm>
            <a:custGeom>
              <a:avLst/>
              <a:gdLst>
                <a:gd name="T0" fmla="*/ 0 w 242"/>
                <a:gd name="T1" fmla="*/ 116 h 169"/>
                <a:gd name="T2" fmla="*/ 0 w 242"/>
                <a:gd name="T3" fmla="*/ 138 h 169"/>
                <a:gd name="T4" fmla="*/ 0 w 242"/>
                <a:gd name="T5" fmla="*/ 169 h 169"/>
                <a:gd name="T6" fmla="*/ 8 w 242"/>
                <a:gd name="T7" fmla="*/ 169 h 169"/>
                <a:gd name="T8" fmla="*/ 8 w 242"/>
                <a:gd name="T9" fmla="*/ 158 h 169"/>
                <a:gd name="T10" fmla="*/ 8 w 242"/>
                <a:gd name="T11" fmla="*/ 138 h 169"/>
                <a:gd name="T12" fmla="*/ 19 w 242"/>
                <a:gd name="T13" fmla="*/ 138 h 169"/>
                <a:gd name="T14" fmla="*/ 19 w 242"/>
                <a:gd name="T15" fmla="*/ 95 h 169"/>
                <a:gd name="T16" fmla="*/ 223 w 242"/>
                <a:gd name="T17" fmla="*/ 95 h 169"/>
                <a:gd name="T18" fmla="*/ 223 w 242"/>
                <a:gd name="T19" fmla="*/ 138 h 169"/>
                <a:gd name="T20" fmla="*/ 233 w 242"/>
                <a:gd name="T21" fmla="*/ 138 h 169"/>
                <a:gd name="T22" fmla="*/ 233 w 242"/>
                <a:gd name="T23" fmla="*/ 158 h 169"/>
                <a:gd name="T24" fmla="*/ 233 w 242"/>
                <a:gd name="T25" fmla="*/ 169 h 169"/>
                <a:gd name="T26" fmla="*/ 242 w 242"/>
                <a:gd name="T27" fmla="*/ 169 h 169"/>
                <a:gd name="T28" fmla="*/ 242 w 242"/>
                <a:gd name="T29" fmla="*/ 138 h 169"/>
                <a:gd name="T30" fmla="*/ 242 w 242"/>
                <a:gd name="T31" fmla="*/ 116 h 169"/>
                <a:gd name="T32" fmla="*/ 241 w 242"/>
                <a:gd name="T33" fmla="*/ 105 h 169"/>
                <a:gd name="T34" fmla="*/ 234 w 242"/>
                <a:gd name="T35" fmla="*/ 81 h 169"/>
                <a:gd name="T36" fmla="*/ 8 w 242"/>
                <a:gd name="T37" fmla="*/ 81 h 169"/>
                <a:gd name="T38" fmla="*/ 0 w 242"/>
                <a:gd name="T39" fmla="*/ 105 h 169"/>
                <a:gd name="T40" fmla="*/ 0 w 242"/>
                <a:gd name="T41" fmla="*/ 11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2" h="169">
                  <a:moveTo>
                    <a:pt x="0" y="116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73" y="68"/>
                    <a:pt x="169" y="68"/>
                    <a:pt x="223" y="95"/>
                  </a:cubicBezTo>
                  <a:cubicBezTo>
                    <a:pt x="223" y="138"/>
                    <a:pt x="223" y="138"/>
                    <a:pt x="223" y="138"/>
                  </a:cubicBezTo>
                  <a:cubicBezTo>
                    <a:pt x="233" y="138"/>
                    <a:pt x="233" y="138"/>
                    <a:pt x="233" y="138"/>
                  </a:cubicBezTo>
                  <a:cubicBezTo>
                    <a:pt x="233" y="158"/>
                    <a:pt x="233" y="158"/>
                    <a:pt x="233" y="158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3"/>
                    <a:pt x="242" y="109"/>
                    <a:pt x="241" y="105"/>
                  </a:cubicBezTo>
                  <a:cubicBezTo>
                    <a:pt x="240" y="96"/>
                    <a:pt x="237" y="88"/>
                    <a:pt x="234" y="81"/>
                  </a:cubicBezTo>
                  <a:cubicBezTo>
                    <a:pt x="193" y="0"/>
                    <a:pt x="49" y="0"/>
                    <a:pt x="8" y="81"/>
                  </a:cubicBezTo>
                  <a:cubicBezTo>
                    <a:pt x="4" y="88"/>
                    <a:pt x="2" y="96"/>
                    <a:pt x="0" y="105"/>
                  </a:cubicBezTo>
                  <a:cubicBezTo>
                    <a:pt x="0" y="109"/>
                    <a:pt x="0" y="113"/>
                    <a:pt x="0" y="116"/>
                  </a:cubicBezTo>
                  <a:close/>
                </a:path>
              </a:pathLst>
            </a:custGeom>
            <a:solidFill>
              <a:srgbClr val="703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3" name="Freeform 270"/>
            <p:cNvSpPr>
              <a:spLocks noEditPoints="1"/>
            </p:cNvSpPr>
            <p:nvPr/>
          </p:nvSpPr>
          <p:spPr bwMode="auto">
            <a:xfrm>
              <a:off x="5212912" y="5176657"/>
              <a:ext cx="656014" cy="104773"/>
            </a:xfrm>
            <a:custGeom>
              <a:avLst/>
              <a:gdLst>
                <a:gd name="T0" fmla="*/ 19 w 294"/>
                <a:gd name="T1" fmla="*/ 0 h 47"/>
                <a:gd name="T2" fmla="*/ 0 w 294"/>
                <a:gd name="T3" fmla="*/ 24 h 47"/>
                <a:gd name="T4" fmla="*/ 19 w 294"/>
                <a:gd name="T5" fmla="*/ 47 h 47"/>
                <a:gd name="T6" fmla="*/ 26 w 294"/>
                <a:gd name="T7" fmla="*/ 47 h 47"/>
                <a:gd name="T8" fmla="*/ 26 w 294"/>
                <a:gd name="T9" fmla="*/ 0 h 47"/>
                <a:gd name="T10" fmla="*/ 19 w 294"/>
                <a:gd name="T11" fmla="*/ 0 h 47"/>
                <a:gd name="T12" fmla="*/ 274 w 294"/>
                <a:gd name="T13" fmla="*/ 0 h 47"/>
                <a:gd name="T14" fmla="*/ 294 w 294"/>
                <a:gd name="T15" fmla="*/ 24 h 47"/>
                <a:gd name="T16" fmla="*/ 274 w 294"/>
                <a:gd name="T17" fmla="*/ 47 h 47"/>
                <a:gd name="T18" fmla="*/ 268 w 294"/>
                <a:gd name="T19" fmla="*/ 47 h 47"/>
                <a:gd name="T20" fmla="*/ 268 w 294"/>
                <a:gd name="T21" fmla="*/ 0 h 47"/>
                <a:gd name="T22" fmla="*/ 274 w 294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47">
                  <a:moveTo>
                    <a:pt x="19" y="0"/>
                  </a:moveTo>
                  <a:cubicBezTo>
                    <a:pt x="9" y="0"/>
                    <a:pt x="0" y="11"/>
                    <a:pt x="0" y="24"/>
                  </a:cubicBezTo>
                  <a:cubicBezTo>
                    <a:pt x="0" y="37"/>
                    <a:pt x="9" y="47"/>
                    <a:pt x="19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9" y="0"/>
                    <a:pt x="19" y="0"/>
                  </a:cubicBezTo>
                  <a:close/>
                  <a:moveTo>
                    <a:pt x="274" y="0"/>
                  </a:moveTo>
                  <a:cubicBezTo>
                    <a:pt x="285" y="0"/>
                    <a:pt x="294" y="11"/>
                    <a:pt x="294" y="24"/>
                  </a:cubicBezTo>
                  <a:cubicBezTo>
                    <a:pt x="294" y="37"/>
                    <a:pt x="285" y="47"/>
                    <a:pt x="274" y="47"/>
                  </a:cubicBezTo>
                  <a:cubicBezTo>
                    <a:pt x="268" y="47"/>
                    <a:pt x="268" y="47"/>
                    <a:pt x="268" y="47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4" name="Freeform 271"/>
            <p:cNvSpPr>
              <a:spLocks/>
            </p:cNvSpPr>
            <p:nvPr/>
          </p:nvSpPr>
          <p:spPr bwMode="auto">
            <a:xfrm>
              <a:off x="5368656" y="5705244"/>
              <a:ext cx="344525" cy="94391"/>
            </a:xfrm>
            <a:custGeom>
              <a:avLst/>
              <a:gdLst>
                <a:gd name="T0" fmla="*/ 77 w 154"/>
                <a:gd name="T1" fmla="*/ 0 h 42"/>
                <a:gd name="T2" fmla="*/ 0 w 154"/>
                <a:gd name="T3" fmla="*/ 37 h 42"/>
                <a:gd name="T4" fmla="*/ 4 w 154"/>
                <a:gd name="T5" fmla="*/ 42 h 42"/>
                <a:gd name="T6" fmla="*/ 77 w 154"/>
                <a:gd name="T7" fmla="*/ 7 h 42"/>
                <a:gd name="T8" fmla="*/ 149 w 154"/>
                <a:gd name="T9" fmla="*/ 42 h 42"/>
                <a:gd name="T10" fmla="*/ 154 w 154"/>
                <a:gd name="T11" fmla="*/ 37 h 42"/>
                <a:gd name="T12" fmla="*/ 77 w 154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4" h="42">
                  <a:moveTo>
                    <a:pt x="77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" y="39"/>
                    <a:pt x="3" y="41"/>
                    <a:pt x="4" y="42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51" y="41"/>
                    <a:pt x="152" y="39"/>
                    <a:pt x="154" y="37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5" name="Freeform 272"/>
            <p:cNvSpPr>
              <a:spLocks noEditPoints="1"/>
            </p:cNvSpPr>
            <p:nvPr/>
          </p:nvSpPr>
          <p:spPr bwMode="auto">
            <a:xfrm>
              <a:off x="5378095" y="5198367"/>
              <a:ext cx="325647" cy="76456"/>
            </a:xfrm>
            <a:custGeom>
              <a:avLst/>
              <a:gdLst>
                <a:gd name="T0" fmla="*/ 10 w 146"/>
                <a:gd name="T1" fmla="*/ 0 h 34"/>
                <a:gd name="T2" fmla="*/ 20 w 146"/>
                <a:gd name="T3" fmla="*/ 17 h 34"/>
                <a:gd name="T4" fmla="*/ 10 w 146"/>
                <a:gd name="T5" fmla="*/ 34 h 34"/>
                <a:gd name="T6" fmla="*/ 0 w 146"/>
                <a:gd name="T7" fmla="*/ 17 h 34"/>
                <a:gd name="T8" fmla="*/ 10 w 146"/>
                <a:gd name="T9" fmla="*/ 0 h 34"/>
                <a:gd name="T10" fmla="*/ 136 w 146"/>
                <a:gd name="T11" fmla="*/ 0 h 34"/>
                <a:gd name="T12" fmla="*/ 146 w 146"/>
                <a:gd name="T13" fmla="*/ 17 h 34"/>
                <a:gd name="T14" fmla="*/ 136 w 146"/>
                <a:gd name="T15" fmla="*/ 34 h 34"/>
                <a:gd name="T16" fmla="*/ 125 w 146"/>
                <a:gd name="T17" fmla="*/ 17 h 34"/>
                <a:gd name="T18" fmla="*/ 136 w 146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34">
                  <a:moveTo>
                    <a:pt x="10" y="0"/>
                  </a:moveTo>
                  <a:cubicBezTo>
                    <a:pt x="16" y="0"/>
                    <a:pt x="20" y="8"/>
                    <a:pt x="20" y="17"/>
                  </a:cubicBezTo>
                  <a:cubicBezTo>
                    <a:pt x="20" y="27"/>
                    <a:pt x="16" y="34"/>
                    <a:pt x="10" y="34"/>
                  </a:cubicBezTo>
                  <a:cubicBezTo>
                    <a:pt x="4" y="34"/>
                    <a:pt x="0" y="27"/>
                    <a:pt x="0" y="17"/>
                  </a:cubicBezTo>
                  <a:cubicBezTo>
                    <a:pt x="0" y="8"/>
                    <a:pt x="4" y="0"/>
                    <a:pt x="10" y="0"/>
                  </a:cubicBezTo>
                  <a:close/>
                  <a:moveTo>
                    <a:pt x="136" y="0"/>
                  </a:moveTo>
                  <a:cubicBezTo>
                    <a:pt x="141" y="0"/>
                    <a:pt x="146" y="8"/>
                    <a:pt x="146" y="17"/>
                  </a:cubicBezTo>
                  <a:cubicBezTo>
                    <a:pt x="146" y="27"/>
                    <a:pt x="141" y="34"/>
                    <a:pt x="136" y="34"/>
                  </a:cubicBezTo>
                  <a:cubicBezTo>
                    <a:pt x="130" y="34"/>
                    <a:pt x="125" y="27"/>
                    <a:pt x="125" y="17"/>
                  </a:cubicBezTo>
                  <a:cubicBezTo>
                    <a:pt x="125" y="8"/>
                    <a:pt x="130" y="0"/>
                    <a:pt x="13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6" name="Freeform 273"/>
            <p:cNvSpPr>
              <a:spLocks/>
            </p:cNvSpPr>
            <p:nvPr/>
          </p:nvSpPr>
          <p:spPr bwMode="auto">
            <a:xfrm>
              <a:off x="5498915" y="5335233"/>
              <a:ext cx="82120" cy="26429"/>
            </a:xfrm>
            <a:custGeom>
              <a:avLst/>
              <a:gdLst>
                <a:gd name="T0" fmla="*/ 0 w 37"/>
                <a:gd name="T1" fmla="*/ 3 h 12"/>
                <a:gd name="T2" fmla="*/ 19 w 37"/>
                <a:gd name="T3" fmla="*/ 12 h 12"/>
                <a:gd name="T4" fmla="*/ 37 w 37"/>
                <a:gd name="T5" fmla="*/ 3 h 12"/>
                <a:gd name="T6" fmla="*/ 19 w 37"/>
                <a:gd name="T7" fmla="*/ 0 h 12"/>
                <a:gd name="T8" fmla="*/ 0 w 37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2">
                  <a:moveTo>
                    <a:pt x="0" y="3"/>
                  </a:moveTo>
                  <a:cubicBezTo>
                    <a:pt x="0" y="3"/>
                    <a:pt x="8" y="9"/>
                    <a:pt x="19" y="12"/>
                  </a:cubicBezTo>
                  <a:cubicBezTo>
                    <a:pt x="29" y="9"/>
                    <a:pt x="37" y="3"/>
                    <a:pt x="37" y="3"/>
                  </a:cubicBezTo>
                  <a:cubicBezTo>
                    <a:pt x="27" y="0"/>
                    <a:pt x="19" y="0"/>
                    <a:pt x="19" y="0"/>
                  </a:cubicBezTo>
                  <a:cubicBezTo>
                    <a:pt x="19" y="0"/>
                    <a:pt x="10" y="0"/>
                    <a:pt x="0" y="3"/>
                  </a:cubicBez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7" name="Freeform 274"/>
            <p:cNvSpPr>
              <a:spLocks/>
            </p:cNvSpPr>
            <p:nvPr/>
          </p:nvSpPr>
          <p:spPr bwMode="auto">
            <a:xfrm>
              <a:off x="5509298" y="5426792"/>
              <a:ext cx="63242" cy="33037"/>
            </a:xfrm>
            <a:custGeom>
              <a:avLst/>
              <a:gdLst>
                <a:gd name="T0" fmla="*/ 0 w 28"/>
                <a:gd name="T1" fmla="*/ 0 h 15"/>
                <a:gd name="T2" fmla="*/ 14 w 28"/>
                <a:gd name="T3" fmla="*/ 2 h 15"/>
                <a:gd name="T4" fmla="*/ 28 w 28"/>
                <a:gd name="T5" fmla="*/ 0 h 15"/>
                <a:gd name="T6" fmla="*/ 0 w 28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0" y="0"/>
                  </a:moveTo>
                  <a:cubicBezTo>
                    <a:pt x="0" y="0"/>
                    <a:pt x="7" y="2"/>
                    <a:pt x="14" y="2"/>
                  </a:cubicBezTo>
                  <a:cubicBezTo>
                    <a:pt x="20" y="2"/>
                    <a:pt x="28" y="0"/>
                    <a:pt x="28" y="0"/>
                  </a:cubicBezTo>
                  <a:cubicBezTo>
                    <a:pt x="26" y="15"/>
                    <a:pt x="1" y="15"/>
                    <a:pt x="0" y="0"/>
                  </a:cubicBezTo>
                  <a:close/>
                </a:path>
              </a:pathLst>
            </a:custGeom>
            <a:solidFill>
              <a:srgbClr val="E37F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8" name="Freeform 275"/>
            <p:cNvSpPr>
              <a:spLocks/>
            </p:cNvSpPr>
            <p:nvPr/>
          </p:nvSpPr>
          <p:spPr bwMode="auto">
            <a:xfrm>
              <a:off x="5507410" y="5538173"/>
              <a:ext cx="65129" cy="153857"/>
            </a:xfrm>
            <a:custGeom>
              <a:avLst/>
              <a:gdLst>
                <a:gd name="T0" fmla="*/ 15 w 29"/>
                <a:gd name="T1" fmla="*/ 0 h 69"/>
                <a:gd name="T2" fmla="*/ 0 w 29"/>
                <a:gd name="T3" fmla="*/ 11 h 69"/>
                <a:gd name="T4" fmla="*/ 8 w 29"/>
                <a:gd name="T5" fmla="*/ 21 h 69"/>
                <a:gd name="T6" fmla="*/ 1 w 29"/>
                <a:gd name="T7" fmla="*/ 60 h 69"/>
                <a:gd name="T8" fmla="*/ 15 w 29"/>
                <a:gd name="T9" fmla="*/ 69 h 69"/>
                <a:gd name="T10" fmla="*/ 28 w 29"/>
                <a:gd name="T11" fmla="*/ 60 h 69"/>
                <a:gd name="T12" fmla="*/ 21 w 29"/>
                <a:gd name="T13" fmla="*/ 21 h 69"/>
                <a:gd name="T14" fmla="*/ 29 w 29"/>
                <a:gd name="T15" fmla="*/ 11 h 69"/>
                <a:gd name="T16" fmla="*/ 15 w 29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9">
                  <a:moveTo>
                    <a:pt x="15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5" y="63"/>
                    <a:pt x="10" y="66"/>
                    <a:pt x="15" y="69"/>
                  </a:cubicBezTo>
                  <a:cubicBezTo>
                    <a:pt x="20" y="66"/>
                    <a:pt x="24" y="63"/>
                    <a:pt x="28" y="6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9" y="11"/>
                    <a:pt x="29" y="11"/>
                    <a:pt x="29" y="11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29" name="Freeform 276"/>
            <p:cNvSpPr>
              <a:spLocks noEditPoints="1"/>
            </p:cNvSpPr>
            <p:nvPr/>
          </p:nvSpPr>
          <p:spPr bwMode="auto">
            <a:xfrm>
              <a:off x="5757545" y="5768486"/>
              <a:ext cx="93447" cy="35868"/>
            </a:xfrm>
            <a:custGeom>
              <a:avLst/>
              <a:gdLst>
                <a:gd name="T0" fmla="*/ 0 w 42"/>
                <a:gd name="T1" fmla="*/ 16 h 16"/>
                <a:gd name="T2" fmla="*/ 0 w 42"/>
                <a:gd name="T3" fmla="*/ 8 h 16"/>
                <a:gd name="T4" fmla="*/ 9 w 42"/>
                <a:gd name="T5" fmla="*/ 0 h 16"/>
                <a:gd name="T6" fmla="*/ 18 w 42"/>
                <a:gd name="T7" fmla="*/ 0 h 16"/>
                <a:gd name="T8" fmla="*/ 18 w 42"/>
                <a:gd name="T9" fmla="*/ 8 h 16"/>
                <a:gd name="T10" fmla="*/ 9 w 42"/>
                <a:gd name="T11" fmla="*/ 8 h 16"/>
                <a:gd name="T12" fmla="*/ 9 w 42"/>
                <a:gd name="T13" fmla="*/ 8 h 16"/>
                <a:gd name="T14" fmla="*/ 9 w 42"/>
                <a:gd name="T15" fmla="*/ 16 h 16"/>
                <a:gd name="T16" fmla="*/ 0 w 42"/>
                <a:gd name="T17" fmla="*/ 16 h 16"/>
                <a:gd name="T18" fmla="*/ 26 w 42"/>
                <a:gd name="T19" fmla="*/ 0 h 16"/>
                <a:gd name="T20" fmla="*/ 33 w 42"/>
                <a:gd name="T21" fmla="*/ 0 h 16"/>
                <a:gd name="T22" fmla="*/ 42 w 42"/>
                <a:gd name="T23" fmla="*/ 8 h 16"/>
                <a:gd name="T24" fmla="*/ 42 w 42"/>
                <a:gd name="T25" fmla="*/ 16 h 16"/>
                <a:gd name="T26" fmla="*/ 33 w 42"/>
                <a:gd name="T27" fmla="*/ 16 h 16"/>
                <a:gd name="T28" fmla="*/ 33 w 42"/>
                <a:gd name="T29" fmla="*/ 8 h 16"/>
                <a:gd name="T30" fmla="*/ 33 w 42"/>
                <a:gd name="T31" fmla="*/ 8 h 16"/>
                <a:gd name="T32" fmla="*/ 26 w 42"/>
                <a:gd name="T33" fmla="*/ 8 h 16"/>
                <a:gd name="T34" fmla="*/ 26 w 42"/>
                <a:gd name="T3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" h="16">
                  <a:moveTo>
                    <a:pt x="0" y="16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  <a:moveTo>
                    <a:pt x="26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2" y="3"/>
                    <a:pt x="42" y="8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9595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0" name="Rectangle 277"/>
            <p:cNvSpPr>
              <a:spLocks noChangeArrowheads="1"/>
            </p:cNvSpPr>
            <p:nvPr/>
          </p:nvSpPr>
          <p:spPr bwMode="auto">
            <a:xfrm>
              <a:off x="5797189" y="5709964"/>
              <a:ext cx="78344" cy="42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1" name="Rectangle 278"/>
            <p:cNvSpPr>
              <a:spLocks noChangeArrowheads="1"/>
            </p:cNvSpPr>
            <p:nvPr/>
          </p:nvSpPr>
          <p:spPr bwMode="auto">
            <a:xfrm>
              <a:off x="5206304" y="5709964"/>
              <a:ext cx="78344" cy="42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2" name="Freeform 279"/>
            <p:cNvSpPr>
              <a:spLocks/>
            </p:cNvSpPr>
            <p:nvPr/>
          </p:nvSpPr>
          <p:spPr bwMode="auto">
            <a:xfrm>
              <a:off x="5844384" y="5804354"/>
              <a:ext cx="51915" cy="133091"/>
            </a:xfrm>
            <a:custGeom>
              <a:avLst/>
              <a:gdLst>
                <a:gd name="T0" fmla="*/ 11 w 23"/>
                <a:gd name="T1" fmla="*/ 11 h 60"/>
                <a:gd name="T2" fmla="*/ 11 w 23"/>
                <a:gd name="T3" fmla="*/ 49 h 60"/>
                <a:gd name="T4" fmla="*/ 0 w 23"/>
                <a:gd name="T5" fmla="*/ 60 h 60"/>
                <a:gd name="T6" fmla="*/ 12 w 23"/>
                <a:gd name="T7" fmla="*/ 60 h 60"/>
                <a:gd name="T8" fmla="*/ 23 w 23"/>
                <a:gd name="T9" fmla="*/ 49 h 60"/>
                <a:gd name="T10" fmla="*/ 23 w 23"/>
                <a:gd name="T11" fmla="*/ 11 h 60"/>
                <a:gd name="T12" fmla="*/ 12 w 23"/>
                <a:gd name="T13" fmla="*/ 0 h 60"/>
                <a:gd name="T14" fmla="*/ 3 w 23"/>
                <a:gd name="T15" fmla="*/ 0 h 60"/>
                <a:gd name="T16" fmla="*/ 2 w 23"/>
                <a:gd name="T17" fmla="*/ 0 h 60"/>
                <a:gd name="T18" fmla="*/ 2 w 23"/>
                <a:gd name="T19" fmla="*/ 0 h 60"/>
                <a:gd name="T20" fmla="*/ 11 w 23"/>
                <a:gd name="T21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60">
                  <a:moveTo>
                    <a:pt x="11" y="11"/>
                  </a:moveTo>
                  <a:cubicBezTo>
                    <a:pt x="11" y="49"/>
                    <a:pt x="11" y="49"/>
                    <a:pt x="11" y="49"/>
                  </a:cubicBezTo>
                  <a:cubicBezTo>
                    <a:pt x="11" y="55"/>
                    <a:pt x="6" y="60"/>
                    <a:pt x="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8" y="60"/>
                    <a:pt x="23" y="55"/>
                    <a:pt x="23" y="49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7" y="1"/>
                    <a:pt x="11" y="5"/>
                    <a:pt x="11" y="11"/>
                  </a:cubicBez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4340293" y="1863114"/>
            <a:ext cx="360740" cy="469496"/>
            <a:chOff x="3525210" y="2985853"/>
            <a:chExt cx="799487" cy="1342233"/>
          </a:xfrm>
        </p:grpSpPr>
        <p:sp>
          <p:nvSpPr>
            <p:cNvPr id="334" name="Freeform 122"/>
            <p:cNvSpPr>
              <a:spLocks/>
            </p:cNvSpPr>
            <p:nvPr/>
          </p:nvSpPr>
          <p:spPr bwMode="auto">
            <a:xfrm>
              <a:off x="3562966" y="3671129"/>
              <a:ext cx="395496" cy="228425"/>
            </a:xfrm>
            <a:custGeom>
              <a:avLst/>
              <a:gdLst>
                <a:gd name="T0" fmla="*/ 2 w 177"/>
                <a:gd name="T1" fmla="*/ 36 h 102"/>
                <a:gd name="T2" fmla="*/ 17 w 177"/>
                <a:gd name="T3" fmla="*/ 14 h 102"/>
                <a:gd name="T4" fmla="*/ 39 w 177"/>
                <a:gd name="T5" fmla="*/ 29 h 102"/>
                <a:gd name="T6" fmla="*/ 57 w 177"/>
                <a:gd name="T7" fmla="*/ 61 h 102"/>
                <a:gd name="T8" fmla="*/ 71 w 177"/>
                <a:gd name="T9" fmla="*/ 65 h 102"/>
                <a:gd name="T10" fmla="*/ 84 w 177"/>
                <a:gd name="T11" fmla="*/ 61 h 102"/>
                <a:gd name="T12" fmla="*/ 103 w 177"/>
                <a:gd name="T13" fmla="*/ 19 h 102"/>
                <a:gd name="T14" fmla="*/ 121 w 177"/>
                <a:gd name="T15" fmla="*/ 0 h 102"/>
                <a:gd name="T16" fmla="*/ 158 w 177"/>
                <a:gd name="T17" fmla="*/ 0 h 102"/>
                <a:gd name="T18" fmla="*/ 177 w 177"/>
                <a:gd name="T19" fmla="*/ 19 h 102"/>
                <a:gd name="T20" fmla="*/ 158 w 177"/>
                <a:gd name="T21" fmla="*/ 38 h 102"/>
                <a:gd name="T22" fmla="*/ 139 w 177"/>
                <a:gd name="T23" fmla="*/ 38 h 102"/>
                <a:gd name="T24" fmla="*/ 104 w 177"/>
                <a:gd name="T25" fmla="*/ 93 h 102"/>
                <a:gd name="T26" fmla="*/ 71 w 177"/>
                <a:gd name="T27" fmla="*/ 102 h 102"/>
                <a:gd name="T28" fmla="*/ 38 w 177"/>
                <a:gd name="T29" fmla="*/ 93 h 102"/>
                <a:gd name="T30" fmla="*/ 2 w 177"/>
                <a:gd name="T31" fmla="*/ 3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7" h="102">
                  <a:moveTo>
                    <a:pt x="2" y="36"/>
                  </a:moveTo>
                  <a:cubicBezTo>
                    <a:pt x="0" y="26"/>
                    <a:pt x="7" y="16"/>
                    <a:pt x="17" y="14"/>
                  </a:cubicBezTo>
                  <a:cubicBezTo>
                    <a:pt x="27" y="12"/>
                    <a:pt x="37" y="19"/>
                    <a:pt x="39" y="29"/>
                  </a:cubicBezTo>
                  <a:cubicBezTo>
                    <a:pt x="42" y="45"/>
                    <a:pt x="49" y="56"/>
                    <a:pt x="57" y="61"/>
                  </a:cubicBezTo>
                  <a:cubicBezTo>
                    <a:pt x="61" y="63"/>
                    <a:pt x="66" y="65"/>
                    <a:pt x="71" y="65"/>
                  </a:cubicBezTo>
                  <a:cubicBezTo>
                    <a:pt x="76" y="65"/>
                    <a:pt x="80" y="63"/>
                    <a:pt x="84" y="61"/>
                  </a:cubicBezTo>
                  <a:cubicBezTo>
                    <a:pt x="99" y="52"/>
                    <a:pt x="103" y="35"/>
                    <a:pt x="103" y="19"/>
                  </a:cubicBezTo>
                  <a:cubicBezTo>
                    <a:pt x="103" y="9"/>
                    <a:pt x="111" y="0"/>
                    <a:pt x="121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9" y="0"/>
                    <a:pt x="177" y="9"/>
                    <a:pt x="177" y="19"/>
                  </a:cubicBezTo>
                  <a:cubicBezTo>
                    <a:pt x="177" y="30"/>
                    <a:pt x="169" y="38"/>
                    <a:pt x="158" y="38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34" y="64"/>
                    <a:pt x="121" y="82"/>
                    <a:pt x="104" y="93"/>
                  </a:cubicBezTo>
                  <a:cubicBezTo>
                    <a:pt x="94" y="99"/>
                    <a:pt x="82" y="102"/>
                    <a:pt x="71" y="102"/>
                  </a:cubicBezTo>
                  <a:cubicBezTo>
                    <a:pt x="59" y="102"/>
                    <a:pt x="48" y="99"/>
                    <a:pt x="38" y="93"/>
                  </a:cubicBezTo>
                  <a:cubicBezTo>
                    <a:pt x="21" y="82"/>
                    <a:pt x="7" y="63"/>
                    <a:pt x="2" y="36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5" name="Freeform 123"/>
            <p:cNvSpPr>
              <a:spLocks/>
            </p:cNvSpPr>
            <p:nvPr/>
          </p:nvSpPr>
          <p:spPr bwMode="auto">
            <a:xfrm>
              <a:off x="3815932" y="3664521"/>
              <a:ext cx="334142" cy="565399"/>
            </a:xfrm>
            <a:custGeom>
              <a:avLst/>
              <a:gdLst>
                <a:gd name="T0" fmla="*/ 43 w 150"/>
                <a:gd name="T1" fmla="*/ 0 h 253"/>
                <a:gd name="T2" fmla="*/ 75 w 150"/>
                <a:gd name="T3" fmla="*/ 0 h 253"/>
                <a:gd name="T4" fmla="*/ 107 w 150"/>
                <a:gd name="T5" fmla="*/ 0 h 253"/>
                <a:gd name="T6" fmla="*/ 150 w 150"/>
                <a:gd name="T7" fmla="*/ 23 h 253"/>
                <a:gd name="T8" fmla="*/ 150 w 150"/>
                <a:gd name="T9" fmla="*/ 94 h 253"/>
                <a:gd name="T10" fmla="*/ 131 w 150"/>
                <a:gd name="T11" fmla="*/ 165 h 253"/>
                <a:gd name="T12" fmla="*/ 118 w 150"/>
                <a:gd name="T13" fmla="*/ 168 h 253"/>
                <a:gd name="T14" fmla="*/ 118 w 150"/>
                <a:gd name="T15" fmla="*/ 239 h 253"/>
                <a:gd name="T16" fmla="*/ 83 w 150"/>
                <a:gd name="T17" fmla="*/ 239 h 253"/>
                <a:gd name="T18" fmla="*/ 83 w 150"/>
                <a:gd name="T19" fmla="*/ 185 h 253"/>
                <a:gd name="T20" fmla="*/ 67 w 150"/>
                <a:gd name="T21" fmla="*/ 185 h 253"/>
                <a:gd name="T22" fmla="*/ 67 w 150"/>
                <a:gd name="T23" fmla="*/ 239 h 253"/>
                <a:gd name="T24" fmla="*/ 33 w 150"/>
                <a:gd name="T25" fmla="*/ 239 h 253"/>
                <a:gd name="T26" fmla="*/ 33 w 150"/>
                <a:gd name="T27" fmla="*/ 168 h 253"/>
                <a:gd name="T28" fmla="*/ 20 w 150"/>
                <a:gd name="T29" fmla="*/ 165 h 253"/>
                <a:gd name="T30" fmla="*/ 0 w 150"/>
                <a:gd name="T31" fmla="*/ 94 h 253"/>
                <a:gd name="T32" fmla="*/ 0 w 150"/>
                <a:gd name="T33" fmla="*/ 23 h 253"/>
                <a:gd name="T34" fmla="*/ 43 w 150"/>
                <a:gd name="T35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0" h="253">
                  <a:moveTo>
                    <a:pt x="4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33" y="6"/>
                    <a:pt x="150" y="23"/>
                    <a:pt x="150" y="2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116"/>
                    <a:pt x="131" y="165"/>
                    <a:pt x="131" y="165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8" y="239"/>
                    <a:pt x="118" y="239"/>
                    <a:pt x="118" y="239"/>
                  </a:cubicBezTo>
                  <a:cubicBezTo>
                    <a:pt x="118" y="253"/>
                    <a:pt x="83" y="253"/>
                    <a:pt x="83" y="239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67" y="185"/>
                    <a:pt x="84" y="185"/>
                    <a:pt x="67" y="185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7" y="253"/>
                    <a:pt x="33" y="253"/>
                    <a:pt x="33" y="239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0" y="165"/>
                    <a:pt x="0" y="116"/>
                    <a:pt x="0" y="9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8" y="6"/>
                    <a:pt x="4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6" name="Oval 124"/>
            <p:cNvSpPr>
              <a:spLocks noChangeArrowheads="1"/>
            </p:cNvSpPr>
            <p:nvPr/>
          </p:nvSpPr>
          <p:spPr bwMode="auto">
            <a:xfrm>
              <a:off x="3714935" y="4223313"/>
              <a:ext cx="536138" cy="104773"/>
            </a:xfrm>
            <a:prstGeom prst="ellipse">
              <a:avLst/>
            </a:prstGeom>
            <a:solidFill>
              <a:srgbClr val="D0B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7" name="Freeform 125"/>
            <p:cNvSpPr>
              <a:spLocks/>
            </p:cNvSpPr>
            <p:nvPr/>
          </p:nvSpPr>
          <p:spPr bwMode="auto">
            <a:xfrm>
              <a:off x="3878230" y="3673960"/>
              <a:ext cx="209547" cy="187837"/>
            </a:xfrm>
            <a:custGeom>
              <a:avLst/>
              <a:gdLst>
                <a:gd name="T0" fmla="*/ 1 w 94"/>
                <a:gd name="T1" fmla="*/ 0 h 84"/>
                <a:gd name="T2" fmla="*/ 1 w 94"/>
                <a:gd name="T3" fmla="*/ 0 h 84"/>
                <a:gd name="T4" fmla="*/ 47 w 94"/>
                <a:gd name="T5" fmla="*/ 84 h 84"/>
                <a:gd name="T6" fmla="*/ 93 w 94"/>
                <a:gd name="T7" fmla="*/ 0 h 84"/>
                <a:gd name="T8" fmla="*/ 93 w 94"/>
                <a:gd name="T9" fmla="*/ 0 h 84"/>
                <a:gd name="T10" fmla="*/ 47 w 94"/>
                <a:gd name="T11" fmla="*/ 8 h 84"/>
                <a:gd name="T12" fmla="*/ 1 w 94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54"/>
                    <a:pt x="47" y="84"/>
                  </a:cubicBezTo>
                  <a:cubicBezTo>
                    <a:pt x="94" y="54"/>
                    <a:pt x="93" y="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0" y="5"/>
                    <a:pt x="65" y="8"/>
                    <a:pt x="47" y="8"/>
                  </a:cubicBezTo>
                  <a:cubicBezTo>
                    <a:pt x="30" y="8"/>
                    <a:pt x="14" y="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8" name="Freeform 126"/>
            <p:cNvSpPr>
              <a:spLocks/>
            </p:cNvSpPr>
            <p:nvPr/>
          </p:nvSpPr>
          <p:spPr bwMode="auto">
            <a:xfrm>
              <a:off x="3902772" y="3698502"/>
              <a:ext cx="162352" cy="75512"/>
            </a:xfrm>
            <a:custGeom>
              <a:avLst/>
              <a:gdLst>
                <a:gd name="T0" fmla="*/ 0 w 73"/>
                <a:gd name="T1" fmla="*/ 31 h 34"/>
                <a:gd name="T2" fmla="*/ 1 w 73"/>
                <a:gd name="T3" fmla="*/ 34 h 34"/>
                <a:gd name="T4" fmla="*/ 36 w 73"/>
                <a:gd name="T5" fmla="*/ 4 h 34"/>
                <a:gd name="T6" fmla="*/ 71 w 73"/>
                <a:gd name="T7" fmla="*/ 34 h 34"/>
                <a:gd name="T8" fmla="*/ 73 w 73"/>
                <a:gd name="T9" fmla="*/ 31 h 34"/>
                <a:gd name="T10" fmla="*/ 37 w 73"/>
                <a:gd name="T11" fmla="*/ 1 h 34"/>
                <a:gd name="T12" fmla="*/ 36 w 73"/>
                <a:gd name="T13" fmla="*/ 0 h 34"/>
                <a:gd name="T14" fmla="*/ 35 w 73"/>
                <a:gd name="T15" fmla="*/ 1 h 34"/>
                <a:gd name="T16" fmla="*/ 0 w 73"/>
                <a:gd name="T17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34">
                  <a:moveTo>
                    <a:pt x="0" y="31"/>
                  </a:moveTo>
                  <a:cubicBezTo>
                    <a:pt x="0" y="32"/>
                    <a:pt x="1" y="33"/>
                    <a:pt x="1" y="3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2" y="33"/>
                    <a:pt x="72" y="32"/>
                    <a:pt x="73" y="3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5" y="1"/>
                    <a:pt x="35" y="1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CA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39" name="Freeform 127"/>
            <p:cNvSpPr>
              <a:spLocks/>
            </p:cNvSpPr>
            <p:nvPr/>
          </p:nvSpPr>
          <p:spPr bwMode="auto">
            <a:xfrm>
              <a:off x="3953743" y="3706997"/>
              <a:ext cx="60410" cy="154800"/>
            </a:xfrm>
            <a:custGeom>
              <a:avLst/>
              <a:gdLst>
                <a:gd name="T0" fmla="*/ 13 w 27"/>
                <a:gd name="T1" fmla="*/ 0 h 69"/>
                <a:gd name="T2" fmla="*/ 0 w 27"/>
                <a:gd name="T3" fmla="*/ 11 h 69"/>
                <a:gd name="T4" fmla="*/ 7 w 27"/>
                <a:gd name="T5" fmla="*/ 21 h 69"/>
                <a:gd name="T6" fmla="*/ 1 w 27"/>
                <a:gd name="T7" fmla="*/ 60 h 69"/>
                <a:gd name="T8" fmla="*/ 13 w 27"/>
                <a:gd name="T9" fmla="*/ 69 h 69"/>
                <a:gd name="T10" fmla="*/ 26 w 27"/>
                <a:gd name="T11" fmla="*/ 60 h 69"/>
                <a:gd name="T12" fmla="*/ 19 w 27"/>
                <a:gd name="T13" fmla="*/ 21 h 69"/>
                <a:gd name="T14" fmla="*/ 27 w 27"/>
                <a:gd name="T15" fmla="*/ 11 h 69"/>
                <a:gd name="T16" fmla="*/ 13 w 27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69">
                  <a:moveTo>
                    <a:pt x="13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5" y="63"/>
                    <a:pt x="9" y="66"/>
                    <a:pt x="13" y="69"/>
                  </a:cubicBezTo>
                  <a:cubicBezTo>
                    <a:pt x="18" y="66"/>
                    <a:pt x="22" y="63"/>
                    <a:pt x="26" y="6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7" y="11"/>
                    <a:pt x="27" y="11"/>
                    <a:pt x="27" y="11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DF4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0" name="Freeform 128"/>
            <p:cNvSpPr>
              <a:spLocks/>
            </p:cNvSpPr>
            <p:nvPr/>
          </p:nvSpPr>
          <p:spPr bwMode="auto">
            <a:xfrm>
              <a:off x="3813101" y="4200659"/>
              <a:ext cx="151969" cy="65129"/>
            </a:xfrm>
            <a:custGeom>
              <a:avLst/>
              <a:gdLst>
                <a:gd name="T0" fmla="*/ 68 w 68"/>
                <a:gd name="T1" fmla="*/ 0 h 29"/>
                <a:gd name="T2" fmla="*/ 68 w 68"/>
                <a:gd name="T3" fmla="*/ 29 h 29"/>
                <a:gd name="T4" fmla="*/ 52 w 68"/>
                <a:gd name="T5" fmla="*/ 29 h 29"/>
                <a:gd name="T6" fmla="*/ 52 w 68"/>
                <a:gd name="T7" fmla="*/ 21 h 29"/>
                <a:gd name="T8" fmla="*/ 47 w 68"/>
                <a:gd name="T9" fmla="*/ 29 h 29"/>
                <a:gd name="T10" fmla="*/ 0 w 68"/>
                <a:gd name="T11" fmla="*/ 29 h 29"/>
                <a:gd name="T12" fmla="*/ 0 w 68"/>
                <a:gd name="T13" fmla="*/ 24 h 29"/>
                <a:gd name="T14" fmla="*/ 7 w 68"/>
                <a:gd name="T15" fmla="*/ 16 h 29"/>
                <a:gd name="T16" fmla="*/ 34 w 68"/>
                <a:gd name="T17" fmla="*/ 0 h 29"/>
                <a:gd name="T18" fmla="*/ 68 w 68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9">
                  <a:moveTo>
                    <a:pt x="68" y="0"/>
                  </a:moveTo>
                  <a:cubicBezTo>
                    <a:pt x="68" y="29"/>
                    <a:pt x="68" y="29"/>
                    <a:pt x="68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19"/>
                    <a:pt x="7" y="16"/>
                  </a:cubicBezTo>
                  <a:cubicBezTo>
                    <a:pt x="14" y="12"/>
                    <a:pt x="32" y="1"/>
                    <a:pt x="34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1" name="Freeform 129"/>
            <p:cNvSpPr>
              <a:spLocks/>
            </p:cNvSpPr>
            <p:nvPr/>
          </p:nvSpPr>
          <p:spPr bwMode="auto">
            <a:xfrm>
              <a:off x="4002826" y="4200659"/>
              <a:ext cx="151969" cy="65129"/>
            </a:xfrm>
            <a:custGeom>
              <a:avLst/>
              <a:gdLst>
                <a:gd name="T0" fmla="*/ 0 w 68"/>
                <a:gd name="T1" fmla="*/ 0 h 29"/>
                <a:gd name="T2" fmla="*/ 0 w 68"/>
                <a:gd name="T3" fmla="*/ 29 h 29"/>
                <a:gd name="T4" fmla="*/ 16 w 68"/>
                <a:gd name="T5" fmla="*/ 29 h 29"/>
                <a:gd name="T6" fmla="*/ 16 w 68"/>
                <a:gd name="T7" fmla="*/ 21 h 29"/>
                <a:gd name="T8" fmla="*/ 21 w 68"/>
                <a:gd name="T9" fmla="*/ 29 h 29"/>
                <a:gd name="T10" fmla="*/ 68 w 68"/>
                <a:gd name="T11" fmla="*/ 29 h 29"/>
                <a:gd name="T12" fmla="*/ 68 w 68"/>
                <a:gd name="T13" fmla="*/ 24 h 29"/>
                <a:gd name="T14" fmla="*/ 60 w 68"/>
                <a:gd name="T15" fmla="*/ 16 h 29"/>
                <a:gd name="T16" fmla="*/ 34 w 68"/>
                <a:gd name="T17" fmla="*/ 0 h 29"/>
                <a:gd name="T18" fmla="*/ 0 w 68"/>
                <a:gd name="T1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29">
                  <a:moveTo>
                    <a:pt x="0" y="0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3"/>
                    <a:pt x="68" y="19"/>
                    <a:pt x="60" y="16"/>
                  </a:cubicBezTo>
                  <a:cubicBezTo>
                    <a:pt x="53" y="12"/>
                    <a:pt x="36" y="1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37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2" name="Freeform 130"/>
            <p:cNvSpPr>
              <a:spLocks/>
            </p:cNvSpPr>
            <p:nvPr/>
          </p:nvSpPr>
          <p:spPr bwMode="auto">
            <a:xfrm>
              <a:off x="3813101" y="4247855"/>
              <a:ext cx="151969" cy="17934"/>
            </a:xfrm>
            <a:custGeom>
              <a:avLst/>
              <a:gdLst>
                <a:gd name="T0" fmla="*/ 0 w 68"/>
                <a:gd name="T1" fmla="*/ 8 h 8"/>
                <a:gd name="T2" fmla="*/ 47 w 68"/>
                <a:gd name="T3" fmla="*/ 8 h 8"/>
                <a:gd name="T4" fmla="*/ 52 w 68"/>
                <a:gd name="T5" fmla="*/ 0 h 8"/>
                <a:gd name="T6" fmla="*/ 52 w 68"/>
                <a:gd name="T7" fmla="*/ 8 h 8"/>
                <a:gd name="T8" fmla="*/ 68 w 68"/>
                <a:gd name="T9" fmla="*/ 8 h 8"/>
                <a:gd name="T10" fmla="*/ 68 w 68"/>
                <a:gd name="T11" fmla="*/ 0 h 8"/>
                <a:gd name="T12" fmla="*/ 52 w 68"/>
                <a:gd name="T13" fmla="*/ 0 h 8"/>
                <a:gd name="T14" fmla="*/ 0 w 68"/>
                <a:gd name="T15" fmla="*/ 0 h 8"/>
                <a:gd name="T16" fmla="*/ 0 w 68"/>
                <a:gd name="T17" fmla="*/ 3 h 8"/>
                <a:gd name="T18" fmla="*/ 0 w 68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">
                  <a:moveTo>
                    <a:pt x="0" y="8"/>
                  </a:moveTo>
                  <a:cubicBezTo>
                    <a:pt x="47" y="8"/>
                    <a:pt x="47" y="8"/>
                    <a:pt x="47" y="8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3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3" name="Freeform 131"/>
            <p:cNvSpPr>
              <a:spLocks/>
            </p:cNvSpPr>
            <p:nvPr/>
          </p:nvSpPr>
          <p:spPr bwMode="auto">
            <a:xfrm>
              <a:off x="4002826" y="4247855"/>
              <a:ext cx="151969" cy="17934"/>
            </a:xfrm>
            <a:custGeom>
              <a:avLst/>
              <a:gdLst>
                <a:gd name="T0" fmla="*/ 0 w 68"/>
                <a:gd name="T1" fmla="*/ 0 h 8"/>
                <a:gd name="T2" fmla="*/ 0 w 68"/>
                <a:gd name="T3" fmla="*/ 8 h 8"/>
                <a:gd name="T4" fmla="*/ 16 w 68"/>
                <a:gd name="T5" fmla="*/ 8 h 8"/>
                <a:gd name="T6" fmla="*/ 16 w 68"/>
                <a:gd name="T7" fmla="*/ 0 h 8"/>
                <a:gd name="T8" fmla="*/ 21 w 68"/>
                <a:gd name="T9" fmla="*/ 8 h 8"/>
                <a:gd name="T10" fmla="*/ 68 w 68"/>
                <a:gd name="T11" fmla="*/ 8 h 8"/>
                <a:gd name="T12" fmla="*/ 68 w 68"/>
                <a:gd name="T13" fmla="*/ 3 h 8"/>
                <a:gd name="T14" fmla="*/ 67 w 68"/>
                <a:gd name="T15" fmla="*/ 0 h 8"/>
                <a:gd name="T16" fmla="*/ 16 w 68"/>
                <a:gd name="T17" fmla="*/ 0 h 8"/>
                <a:gd name="T18" fmla="*/ 0 w 68"/>
                <a:gd name="T1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8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2"/>
                    <a:pt x="67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756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4" name="Freeform 132"/>
            <p:cNvSpPr>
              <a:spLocks/>
            </p:cNvSpPr>
            <p:nvPr/>
          </p:nvSpPr>
          <p:spPr bwMode="auto">
            <a:xfrm>
              <a:off x="3889557" y="3984505"/>
              <a:ext cx="189725" cy="73625"/>
            </a:xfrm>
            <a:custGeom>
              <a:avLst/>
              <a:gdLst>
                <a:gd name="T0" fmla="*/ 0 w 201"/>
                <a:gd name="T1" fmla="*/ 78 h 78"/>
                <a:gd name="T2" fmla="*/ 0 w 201"/>
                <a:gd name="T3" fmla="*/ 59 h 78"/>
                <a:gd name="T4" fmla="*/ 99 w 201"/>
                <a:gd name="T5" fmla="*/ 0 h 78"/>
                <a:gd name="T6" fmla="*/ 201 w 201"/>
                <a:gd name="T7" fmla="*/ 59 h 78"/>
                <a:gd name="T8" fmla="*/ 201 w 201"/>
                <a:gd name="T9" fmla="*/ 78 h 78"/>
                <a:gd name="T10" fmla="*/ 99 w 201"/>
                <a:gd name="T11" fmla="*/ 16 h 78"/>
                <a:gd name="T12" fmla="*/ 0 w 201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78">
                  <a:moveTo>
                    <a:pt x="0" y="78"/>
                  </a:moveTo>
                  <a:lnTo>
                    <a:pt x="0" y="59"/>
                  </a:lnTo>
                  <a:lnTo>
                    <a:pt x="99" y="0"/>
                  </a:lnTo>
                  <a:lnTo>
                    <a:pt x="201" y="59"/>
                  </a:lnTo>
                  <a:lnTo>
                    <a:pt x="201" y="78"/>
                  </a:lnTo>
                  <a:lnTo>
                    <a:pt x="99" y="16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1A1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5" name="Freeform 133"/>
            <p:cNvSpPr>
              <a:spLocks/>
            </p:cNvSpPr>
            <p:nvPr/>
          </p:nvSpPr>
          <p:spPr bwMode="auto">
            <a:xfrm>
              <a:off x="3677178" y="3070805"/>
              <a:ext cx="595604" cy="627697"/>
            </a:xfrm>
            <a:custGeom>
              <a:avLst/>
              <a:gdLst>
                <a:gd name="T0" fmla="*/ 133 w 267"/>
                <a:gd name="T1" fmla="*/ 0 h 281"/>
                <a:gd name="T2" fmla="*/ 179 w 267"/>
                <a:gd name="T3" fmla="*/ 0 h 281"/>
                <a:gd name="T4" fmla="*/ 267 w 267"/>
                <a:gd name="T5" fmla="*/ 88 h 281"/>
                <a:gd name="T6" fmla="*/ 267 w 267"/>
                <a:gd name="T7" fmla="*/ 194 h 281"/>
                <a:gd name="T8" fmla="*/ 179 w 267"/>
                <a:gd name="T9" fmla="*/ 281 h 281"/>
                <a:gd name="T10" fmla="*/ 133 w 267"/>
                <a:gd name="T11" fmla="*/ 281 h 281"/>
                <a:gd name="T12" fmla="*/ 61 w 267"/>
                <a:gd name="T13" fmla="*/ 243 h 281"/>
                <a:gd name="T14" fmla="*/ 54 w 267"/>
                <a:gd name="T15" fmla="*/ 243 h 281"/>
                <a:gd name="T16" fmla="*/ 39 w 267"/>
                <a:gd name="T17" fmla="*/ 194 h 281"/>
                <a:gd name="T18" fmla="*/ 39 w 267"/>
                <a:gd name="T19" fmla="*/ 185 h 281"/>
                <a:gd name="T20" fmla="*/ 7 w 267"/>
                <a:gd name="T21" fmla="*/ 185 h 281"/>
                <a:gd name="T22" fmla="*/ 0 w 267"/>
                <a:gd name="T23" fmla="*/ 179 h 281"/>
                <a:gd name="T24" fmla="*/ 0 w 267"/>
                <a:gd name="T25" fmla="*/ 173 h 281"/>
                <a:gd name="T26" fmla="*/ 13 w 267"/>
                <a:gd name="T27" fmla="*/ 151 h 281"/>
                <a:gd name="T28" fmla="*/ 45 w 267"/>
                <a:gd name="T29" fmla="*/ 115 h 281"/>
                <a:gd name="T30" fmla="*/ 45 w 267"/>
                <a:gd name="T31" fmla="*/ 88 h 281"/>
                <a:gd name="T32" fmla="*/ 133 w 267"/>
                <a:gd name="T3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81">
                  <a:moveTo>
                    <a:pt x="133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227" y="0"/>
                    <a:pt x="267" y="40"/>
                    <a:pt x="267" y="88"/>
                  </a:cubicBezTo>
                  <a:cubicBezTo>
                    <a:pt x="267" y="123"/>
                    <a:pt x="267" y="158"/>
                    <a:pt x="267" y="194"/>
                  </a:cubicBezTo>
                  <a:cubicBezTo>
                    <a:pt x="267" y="242"/>
                    <a:pt x="227" y="281"/>
                    <a:pt x="179" y="281"/>
                  </a:cubicBezTo>
                  <a:cubicBezTo>
                    <a:pt x="133" y="281"/>
                    <a:pt x="133" y="281"/>
                    <a:pt x="133" y="281"/>
                  </a:cubicBezTo>
                  <a:cubicBezTo>
                    <a:pt x="103" y="281"/>
                    <a:pt x="77" y="266"/>
                    <a:pt x="61" y="243"/>
                  </a:cubicBezTo>
                  <a:cubicBezTo>
                    <a:pt x="54" y="243"/>
                    <a:pt x="54" y="243"/>
                    <a:pt x="54" y="243"/>
                  </a:cubicBezTo>
                  <a:cubicBezTo>
                    <a:pt x="44" y="229"/>
                    <a:pt x="39" y="212"/>
                    <a:pt x="39" y="194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7" y="185"/>
                    <a:pt x="7" y="185"/>
                    <a:pt x="7" y="185"/>
                  </a:cubicBezTo>
                  <a:cubicBezTo>
                    <a:pt x="3" y="185"/>
                    <a:pt x="0" y="183"/>
                    <a:pt x="0" y="179"/>
                  </a:cubicBezTo>
                  <a:cubicBezTo>
                    <a:pt x="0" y="177"/>
                    <a:pt x="0" y="175"/>
                    <a:pt x="0" y="173"/>
                  </a:cubicBezTo>
                  <a:cubicBezTo>
                    <a:pt x="0" y="158"/>
                    <a:pt x="4" y="156"/>
                    <a:pt x="13" y="151"/>
                  </a:cubicBezTo>
                  <a:cubicBezTo>
                    <a:pt x="36" y="137"/>
                    <a:pt x="45" y="125"/>
                    <a:pt x="45" y="115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40"/>
                    <a:pt x="85" y="0"/>
                    <a:pt x="133" y="0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6" name="Freeform 134"/>
            <p:cNvSpPr>
              <a:spLocks/>
            </p:cNvSpPr>
            <p:nvPr/>
          </p:nvSpPr>
          <p:spPr bwMode="auto">
            <a:xfrm>
              <a:off x="3728149" y="2985853"/>
              <a:ext cx="544633" cy="629585"/>
            </a:xfrm>
            <a:custGeom>
              <a:avLst/>
              <a:gdLst>
                <a:gd name="T0" fmla="*/ 0 w 244"/>
                <a:gd name="T1" fmla="*/ 57 h 282"/>
                <a:gd name="T2" fmla="*/ 27 w 244"/>
                <a:gd name="T3" fmla="*/ 97 h 282"/>
                <a:gd name="T4" fmla="*/ 27 w 244"/>
                <a:gd name="T5" fmla="*/ 97 h 282"/>
                <a:gd name="T6" fmla="*/ 44 w 244"/>
                <a:gd name="T7" fmla="*/ 101 h 282"/>
                <a:gd name="T8" fmla="*/ 49 w 244"/>
                <a:gd name="T9" fmla="*/ 101 h 282"/>
                <a:gd name="T10" fmla="*/ 49 w 244"/>
                <a:gd name="T11" fmla="*/ 101 h 282"/>
                <a:gd name="T12" fmla="*/ 139 w 244"/>
                <a:gd name="T13" fmla="*/ 101 h 282"/>
                <a:gd name="T14" fmla="*/ 139 w 244"/>
                <a:gd name="T15" fmla="*/ 164 h 282"/>
                <a:gd name="T16" fmla="*/ 160 w 244"/>
                <a:gd name="T17" fmla="*/ 164 h 282"/>
                <a:gd name="T18" fmla="*/ 160 w 244"/>
                <a:gd name="T19" fmla="*/ 205 h 282"/>
                <a:gd name="T20" fmla="*/ 179 w 244"/>
                <a:gd name="T21" fmla="*/ 205 h 282"/>
                <a:gd name="T22" fmla="*/ 179 w 244"/>
                <a:gd name="T23" fmla="*/ 196 h 282"/>
                <a:gd name="T24" fmla="*/ 205 w 244"/>
                <a:gd name="T25" fmla="*/ 170 h 282"/>
                <a:gd name="T26" fmla="*/ 223 w 244"/>
                <a:gd name="T27" fmla="*/ 177 h 282"/>
                <a:gd name="T28" fmla="*/ 231 w 244"/>
                <a:gd name="T29" fmla="*/ 196 h 282"/>
                <a:gd name="T30" fmla="*/ 231 w 244"/>
                <a:gd name="T31" fmla="*/ 220 h 282"/>
                <a:gd name="T32" fmla="*/ 205 w 244"/>
                <a:gd name="T33" fmla="*/ 246 h 282"/>
                <a:gd name="T34" fmla="*/ 205 w 244"/>
                <a:gd name="T35" fmla="*/ 247 h 282"/>
                <a:gd name="T36" fmla="*/ 228 w 244"/>
                <a:gd name="T37" fmla="*/ 282 h 282"/>
                <a:gd name="T38" fmla="*/ 244 w 244"/>
                <a:gd name="T39" fmla="*/ 232 h 282"/>
                <a:gd name="T40" fmla="*/ 244 w 244"/>
                <a:gd name="T41" fmla="*/ 170 h 282"/>
                <a:gd name="T42" fmla="*/ 244 w 244"/>
                <a:gd name="T43" fmla="*/ 126 h 282"/>
                <a:gd name="T44" fmla="*/ 156 w 244"/>
                <a:gd name="T45" fmla="*/ 38 h 282"/>
                <a:gd name="T46" fmla="*/ 129 w 244"/>
                <a:gd name="T47" fmla="*/ 38 h 282"/>
                <a:gd name="T48" fmla="*/ 129 w 244"/>
                <a:gd name="T49" fmla="*/ 38 h 282"/>
                <a:gd name="T50" fmla="*/ 95 w 244"/>
                <a:gd name="T51" fmla="*/ 38 h 282"/>
                <a:gd name="T52" fmla="*/ 57 w 244"/>
                <a:gd name="T53" fmla="*/ 0 h 282"/>
                <a:gd name="T54" fmla="*/ 32 w 244"/>
                <a:gd name="T55" fmla="*/ 40 h 282"/>
                <a:gd name="T56" fmla="*/ 34 w 244"/>
                <a:gd name="T57" fmla="*/ 52 h 282"/>
                <a:gd name="T58" fmla="*/ 27 w 244"/>
                <a:gd name="T59" fmla="*/ 52 h 282"/>
                <a:gd name="T60" fmla="*/ 2 w 244"/>
                <a:gd name="T61" fmla="*/ 44 h 282"/>
                <a:gd name="T62" fmla="*/ 0 w 244"/>
                <a:gd name="T63" fmla="*/ 5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4" h="282">
                  <a:moveTo>
                    <a:pt x="0" y="57"/>
                  </a:moveTo>
                  <a:cubicBezTo>
                    <a:pt x="0" y="75"/>
                    <a:pt x="11" y="90"/>
                    <a:pt x="27" y="97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32" y="100"/>
                    <a:pt x="38" y="101"/>
                    <a:pt x="44" y="101"/>
                  </a:cubicBezTo>
                  <a:cubicBezTo>
                    <a:pt x="46" y="101"/>
                    <a:pt x="48" y="101"/>
                    <a:pt x="49" y="101"/>
                  </a:cubicBezTo>
                  <a:cubicBezTo>
                    <a:pt x="49" y="101"/>
                    <a:pt x="49" y="101"/>
                    <a:pt x="49" y="101"/>
                  </a:cubicBezTo>
                  <a:cubicBezTo>
                    <a:pt x="139" y="101"/>
                    <a:pt x="139" y="101"/>
                    <a:pt x="139" y="101"/>
                  </a:cubicBezTo>
                  <a:cubicBezTo>
                    <a:pt x="139" y="164"/>
                    <a:pt x="139" y="164"/>
                    <a:pt x="139" y="164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60" y="205"/>
                    <a:pt x="160" y="205"/>
                    <a:pt x="160" y="205"/>
                  </a:cubicBezTo>
                  <a:cubicBezTo>
                    <a:pt x="179" y="205"/>
                    <a:pt x="179" y="205"/>
                    <a:pt x="179" y="205"/>
                  </a:cubicBezTo>
                  <a:cubicBezTo>
                    <a:pt x="179" y="196"/>
                    <a:pt x="179" y="196"/>
                    <a:pt x="179" y="196"/>
                  </a:cubicBezTo>
                  <a:cubicBezTo>
                    <a:pt x="179" y="181"/>
                    <a:pt x="191" y="170"/>
                    <a:pt x="205" y="170"/>
                  </a:cubicBezTo>
                  <a:cubicBezTo>
                    <a:pt x="212" y="170"/>
                    <a:pt x="218" y="172"/>
                    <a:pt x="223" y="177"/>
                  </a:cubicBezTo>
                  <a:cubicBezTo>
                    <a:pt x="228" y="181"/>
                    <a:pt x="231" y="188"/>
                    <a:pt x="231" y="196"/>
                  </a:cubicBezTo>
                  <a:cubicBezTo>
                    <a:pt x="231" y="220"/>
                    <a:pt x="231" y="220"/>
                    <a:pt x="231" y="220"/>
                  </a:cubicBezTo>
                  <a:cubicBezTo>
                    <a:pt x="231" y="235"/>
                    <a:pt x="219" y="246"/>
                    <a:pt x="205" y="246"/>
                  </a:cubicBezTo>
                  <a:cubicBezTo>
                    <a:pt x="205" y="247"/>
                    <a:pt x="205" y="247"/>
                    <a:pt x="205" y="247"/>
                  </a:cubicBezTo>
                  <a:cubicBezTo>
                    <a:pt x="205" y="262"/>
                    <a:pt x="214" y="276"/>
                    <a:pt x="228" y="282"/>
                  </a:cubicBezTo>
                  <a:cubicBezTo>
                    <a:pt x="238" y="268"/>
                    <a:pt x="244" y="250"/>
                    <a:pt x="244" y="232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4" y="78"/>
                    <a:pt x="204" y="38"/>
                    <a:pt x="156" y="38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76" y="38"/>
                    <a:pt x="59" y="18"/>
                    <a:pt x="57" y="0"/>
                  </a:cubicBezTo>
                  <a:cubicBezTo>
                    <a:pt x="42" y="7"/>
                    <a:pt x="32" y="22"/>
                    <a:pt x="32" y="40"/>
                  </a:cubicBezTo>
                  <a:cubicBezTo>
                    <a:pt x="32" y="44"/>
                    <a:pt x="33" y="48"/>
                    <a:pt x="34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8" y="52"/>
                    <a:pt x="9" y="49"/>
                    <a:pt x="2" y="44"/>
                  </a:cubicBezTo>
                  <a:cubicBezTo>
                    <a:pt x="1" y="48"/>
                    <a:pt x="0" y="53"/>
                    <a:pt x="0" y="57"/>
                  </a:cubicBezTo>
                  <a:close/>
                </a:path>
              </a:pathLst>
            </a:custGeom>
            <a:solidFill>
              <a:srgbClr val="7032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7" name="Oval 135"/>
            <p:cNvSpPr>
              <a:spLocks noChangeArrowheads="1"/>
            </p:cNvSpPr>
            <p:nvPr/>
          </p:nvSpPr>
          <p:spPr bwMode="auto">
            <a:xfrm>
              <a:off x="3899940" y="3336986"/>
              <a:ext cx="47195" cy="75512"/>
            </a:xfrm>
            <a:prstGeom prst="ellipse">
              <a:avLst/>
            </a:pr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8" name="Freeform 136"/>
            <p:cNvSpPr>
              <a:spLocks/>
            </p:cNvSpPr>
            <p:nvPr/>
          </p:nvSpPr>
          <p:spPr bwMode="auto">
            <a:xfrm>
              <a:off x="3525210" y="3611663"/>
              <a:ext cx="140642" cy="171791"/>
            </a:xfrm>
            <a:custGeom>
              <a:avLst/>
              <a:gdLst>
                <a:gd name="T0" fmla="*/ 15 w 63"/>
                <a:gd name="T1" fmla="*/ 3 h 77"/>
                <a:gd name="T2" fmla="*/ 41 w 63"/>
                <a:gd name="T3" fmla="*/ 20 h 77"/>
                <a:gd name="T4" fmla="*/ 46 w 63"/>
                <a:gd name="T5" fmla="*/ 34 h 77"/>
                <a:gd name="T6" fmla="*/ 50 w 63"/>
                <a:gd name="T7" fmla="*/ 28 h 77"/>
                <a:gd name="T8" fmla="*/ 57 w 63"/>
                <a:gd name="T9" fmla="*/ 30 h 77"/>
                <a:gd name="T10" fmla="*/ 13 w 63"/>
                <a:gd name="T11" fmla="*/ 55 h 77"/>
                <a:gd name="T12" fmla="*/ 5 w 63"/>
                <a:gd name="T13" fmla="*/ 33 h 77"/>
                <a:gd name="T14" fmla="*/ 15 w 63"/>
                <a:gd name="T15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15" y="3"/>
                  </a:moveTo>
                  <a:cubicBezTo>
                    <a:pt x="25" y="0"/>
                    <a:pt x="37" y="7"/>
                    <a:pt x="41" y="20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2"/>
                    <a:pt x="48" y="30"/>
                    <a:pt x="50" y="28"/>
                  </a:cubicBezTo>
                  <a:cubicBezTo>
                    <a:pt x="52" y="25"/>
                    <a:pt x="56" y="25"/>
                    <a:pt x="57" y="30"/>
                  </a:cubicBezTo>
                  <a:cubicBezTo>
                    <a:pt x="63" y="65"/>
                    <a:pt x="21" y="77"/>
                    <a:pt x="13" y="5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0" y="20"/>
                    <a:pt x="5" y="7"/>
                    <a:pt x="15" y="3"/>
                  </a:cubicBez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49" name="Freeform 137"/>
            <p:cNvSpPr>
              <a:spLocks/>
            </p:cNvSpPr>
            <p:nvPr/>
          </p:nvSpPr>
          <p:spPr bwMode="auto">
            <a:xfrm>
              <a:off x="3567685" y="3724931"/>
              <a:ext cx="89671" cy="67017"/>
            </a:xfrm>
            <a:custGeom>
              <a:avLst/>
              <a:gdLst>
                <a:gd name="T0" fmla="*/ 0 w 40"/>
                <a:gd name="T1" fmla="*/ 12 h 30"/>
                <a:gd name="T2" fmla="*/ 4 w 40"/>
                <a:gd name="T3" fmla="*/ 28 h 30"/>
                <a:gd name="T4" fmla="*/ 15 w 40"/>
                <a:gd name="T5" fmla="*/ 30 h 30"/>
                <a:gd name="T6" fmla="*/ 40 w 40"/>
                <a:gd name="T7" fmla="*/ 16 h 30"/>
                <a:gd name="T8" fmla="*/ 37 w 40"/>
                <a:gd name="T9" fmla="*/ 5 h 30"/>
                <a:gd name="T10" fmla="*/ 35 w 40"/>
                <a:gd name="T11" fmla="*/ 0 h 30"/>
                <a:gd name="T12" fmla="*/ 0 w 40"/>
                <a:gd name="T1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0">
                  <a:moveTo>
                    <a:pt x="0" y="12"/>
                  </a:moveTo>
                  <a:cubicBezTo>
                    <a:pt x="1" y="18"/>
                    <a:pt x="2" y="23"/>
                    <a:pt x="4" y="28"/>
                  </a:cubicBezTo>
                  <a:cubicBezTo>
                    <a:pt x="8" y="29"/>
                    <a:pt x="11" y="30"/>
                    <a:pt x="15" y="30"/>
                  </a:cubicBezTo>
                  <a:cubicBezTo>
                    <a:pt x="26" y="30"/>
                    <a:pt x="35" y="25"/>
                    <a:pt x="40" y="16"/>
                  </a:cubicBezTo>
                  <a:cubicBezTo>
                    <a:pt x="39" y="13"/>
                    <a:pt x="38" y="9"/>
                    <a:pt x="37" y="5"/>
                  </a:cubicBezTo>
                  <a:cubicBezTo>
                    <a:pt x="36" y="3"/>
                    <a:pt x="36" y="2"/>
                    <a:pt x="35" y="0"/>
                  </a:cubicBezTo>
                  <a:cubicBezTo>
                    <a:pt x="28" y="14"/>
                    <a:pt x="10" y="19"/>
                    <a:pt x="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0" name="Freeform 138"/>
            <p:cNvSpPr>
              <a:spLocks/>
            </p:cNvSpPr>
            <p:nvPr/>
          </p:nvSpPr>
          <p:spPr bwMode="auto">
            <a:xfrm>
              <a:off x="3813101" y="3613550"/>
              <a:ext cx="98166" cy="15102"/>
            </a:xfrm>
            <a:custGeom>
              <a:avLst/>
              <a:gdLst>
                <a:gd name="T0" fmla="*/ 5 w 44"/>
                <a:gd name="T1" fmla="*/ 7 h 7"/>
                <a:gd name="T2" fmla="*/ 0 w 44"/>
                <a:gd name="T3" fmla="*/ 0 h 7"/>
                <a:gd name="T4" fmla="*/ 41 w 44"/>
                <a:gd name="T5" fmla="*/ 0 h 7"/>
                <a:gd name="T6" fmla="*/ 44 w 44"/>
                <a:gd name="T7" fmla="*/ 4 h 7"/>
                <a:gd name="T8" fmla="*/ 41 w 44"/>
                <a:gd name="T9" fmla="*/ 7 h 7"/>
                <a:gd name="T10" fmla="*/ 5 w 44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7">
                  <a:moveTo>
                    <a:pt x="5" y="7"/>
                  </a:moveTo>
                  <a:cubicBezTo>
                    <a:pt x="3" y="5"/>
                    <a:pt x="2" y="3"/>
                    <a:pt x="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4" y="2"/>
                    <a:pt x="44" y="4"/>
                  </a:cubicBezTo>
                  <a:cubicBezTo>
                    <a:pt x="44" y="5"/>
                    <a:pt x="43" y="7"/>
                    <a:pt x="41" y="7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1" name="Freeform 139"/>
            <p:cNvSpPr>
              <a:spLocks/>
            </p:cNvSpPr>
            <p:nvPr/>
          </p:nvSpPr>
          <p:spPr bwMode="auto">
            <a:xfrm>
              <a:off x="4005657" y="3579570"/>
              <a:ext cx="155744" cy="116100"/>
            </a:xfrm>
            <a:custGeom>
              <a:avLst/>
              <a:gdLst>
                <a:gd name="T0" fmla="*/ 4 w 70"/>
                <a:gd name="T1" fmla="*/ 8 h 52"/>
                <a:gd name="T2" fmla="*/ 10 w 70"/>
                <a:gd name="T3" fmla="*/ 30 h 52"/>
                <a:gd name="T4" fmla="*/ 25 w 70"/>
                <a:gd name="T5" fmla="*/ 39 h 52"/>
                <a:gd name="T6" fmla="*/ 33 w 70"/>
                <a:gd name="T7" fmla="*/ 43 h 52"/>
                <a:gd name="T8" fmla="*/ 36 w 70"/>
                <a:gd name="T9" fmla="*/ 45 h 52"/>
                <a:gd name="T10" fmla="*/ 44 w 70"/>
                <a:gd name="T11" fmla="*/ 50 h 52"/>
                <a:gd name="T12" fmla="*/ 48 w 70"/>
                <a:gd name="T13" fmla="*/ 52 h 52"/>
                <a:gd name="T14" fmla="*/ 52 w 70"/>
                <a:gd name="T15" fmla="*/ 51 h 52"/>
                <a:gd name="T16" fmla="*/ 70 w 70"/>
                <a:gd name="T17" fmla="*/ 44 h 52"/>
                <a:gd name="T18" fmla="*/ 58 w 70"/>
                <a:gd name="T19" fmla="*/ 43 h 52"/>
                <a:gd name="T20" fmla="*/ 24 w 70"/>
                <a:gd name="T21" fmla="*/ 23 h 52"/>
                <a:gd name="T22" fmla="*/ 16 w 70"/>
                <a:gd name="T23" fmla="*/ 18 h 52"/>
                <a:gd name="T24" fmla="*/ 8 w 70"/>
                <a:gd name="T25" fmla="*/ 0 h 52"/>
                <a:gd name="T26" fmla="*/ 4 w 70"/>
                <a:gd name="T27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2">
                  <a:moveTo>
                    <a:pt x="4" y="8"/>
                  </a:moveTo>
                  <a:cubicBezTo>
                    <a:pt x="0" y="16"/>
                    <a:pt x="2" y="26"/>
                    <a:pt x="10" y="30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6" y="51"/>
                    <a:pt x="48" y="52"/>
                  </a:cubicBezTo>
                  <a:cubicBezTo>
                    <a:pt x="50" y="51"/>
                    <a:pt x="51" y="51"/>
                    <a:pt x="52" y="51"/>
                  </a:cubicBezTo>
                  <a:cubicBezTo>
                    <a:pt x="58" y="49"/>
                    <a:pt x="65" y="47"/>
                    <a:pt x="70" y="44"/>
                  </a:cubicBezTo>
                  <a:cubicBezTo>
                    <a:pt x="66" y="45"/>
                    <a:pt x="62" y="45"/>
                    <a:pt x="58" y="4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0" y="15"/>
                    <a:pt x="7" y="7"/>
                    <a:pt x="8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D8A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2" name="Freeform 140"/>
            <p:cNvSpPr>
              <a:spLocks/>
            </p:cNvSpPr>
            <p:nvPr/>
          </p:nvSpPr>
          <p:spPr bwMode="auto">
            <a:xfrm>
              <a:off x="4018872" y="3322828"/>
              <a:ext cx="207659" cy="319984"/>
            </a:xfrm>
            <a:custGeom>
              <a:avLst/>
              <a:gdLst>
                <a:gd name="T0" fmla="*/ 62 w 93"/>
                <a:gd name="T1" fmla="*/ 10 h 143"/>
                <a:gd name="T2" fmla="*/ 4 w 93"/>
                <a:gd name="T3" fmla="*/ 111 h 143"/>
                <a:gd name="T4" fmla="*/ 10 w 93"/>
                <a:gd name="T5" fmla="*/ 133 h 143"/>
                <a:gd name="T6" fmla="*/ 18 w 93"/>
                <a:gd name="T7" fmla="*/ 138 h 143"/>
                <a:gd name="T8" fmla="*/ 12 w 93"/>
                <a:gd name="T9" fmla="*/ 116 h 143"/>
                <a:gd name="T10" fmla="*/ 70 w 93"/>
                <a:gd name="T11" fmla="*/ 15 h 143"/>
                <a:gd name="T12" fmla="*/ 93 w 93"/>
                <a:gd name="T13" fmla="*/ 9 h 143"/>
                <a:gd name="T14" fmla="*/ 85 w 93"/>
                <a:gd name="T15" fmla="*/ 4 h 143"/>
                <a:gd name="T16" fmla="*/ 62 w 93"/>
                <a:gd name="T17" fmla="*/ 1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43">
                  <a:moveTo>
                    <a:pt x="62" y="10"/>
                  </a:moveTo>
                  <a:cubicBezTo>
                    <a:pt x="4" y="111"/>
                    <a:pt x="4" y="111"/>
                    <a:pt x="4" y="111"/>
                  </a:cubicBezTo>
                  <a:cubicBezTo>
                    <a:pt x="0" y="119"/>
                    <a:pt x="2" y="129"/>
                    <a:pt x="10" y="133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26" y="143"/>
                    <a:pt x="8" y="123"/>
                    <a:pt x="12" y="1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5" y="7"/>
                    <a:pt x="85" y="4"/>
                    <a:pt x="93" y="9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77" y="0"/>
                    <a:pt x="67" y="2"/>
                    <a:pt x="62" y="10"/>
                  </a:cubicBezTo>
                  <a:close/>
                </a:path>
              </a:pathLst>
            </a:custGeom>
            <a:solidFill>
              <a:srgbClr val="B2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3" name="Freeform 141"/>
            <p:cNvSpPr>
              <a:spLocks/>
            </p:cNvSpPr>
            <p:nvPr/>
          </p:nvSpPr>
          <p:spPr bwMode="auto">
            <a:xfrm>
              <a:off x="4036806" y="3332267"/>
              <a:ext cx="287891" cy="353021"/>
            </a:xfrm>
            <a:custGeom>
              <a:avLst/>
              <a:gdLst>
                <a:gd name="T0" fmla="*/ 62 w 129"/>
                <a:gd name="T1" fmla="*/ 11 h 158"/>
                <a:gd name="T2" fmla="*/ 4 w 129"/>
                <a:gd name="T3" fmla="*/ 112 h 158"/>
                <a:gd name="T4" fmla="*/ 10 w 129"/>
                <a:gd name="T5" fmla="*/ 134 h 158"/>
                <a:gd name="T6" fmla="*/ 44 w 129"/>
                <a:gd name="T7" fmla="*/ 154 h 158"/>
                <a:gd name="T8" fmla="*/ 67 w 129"/>
                <a:gd name="T9" fmla="*/ 148 h 158"/>
                <a:gd name="T10" fmla="*/ 125 w 129"/>
                <a:gd name="T11" fmla="*/ 47 h 158"/>
                <a:gd name="T12" fmla="*/ 119 w 129"/>
                <a:gd name="T13" fmla="*/ 25 h 158"/>
                <a:gd name="T14" fmla="*/ 85 w 129"/>
                <a:gd name="T15" fmla="*/ 5 h 158"/>
                <a:gd name="T16" fmla="*/ 62 w 129"/>
                <a:gd name="T17" fmla="*/ 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158">
                  <a:moveTo>
                    <a:pt x="62" y="11"/>
                  </a:moveTo>
                  <a:cubicBezTo>
                    <a:pt x="4" y="112"/>
                    <a:pt x="4" y="112"/>
                    <a:pt x="4" y="112"/>
                  </a:cubicBezTo>
                  <a:cubicBezTo>
                    <a:pt x="0" y="119"/>
                    <a:pt x="2" y="130"/>
                    <a:pt x="10" y="134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52" y="158"/>
                    <a:pt x="62" y="155"/>
                    <a:pt x="67" y="148"/>
                  </a:cubicBezTo>
                  <a:cubicBezTo>
                    <a:pt x="125" y="47"/>
                    <a:pt x="125" y="47"/>
                    <a:pt x="125" y="47"/>
                  </a:cubicBezTo>
                  <a:cubicBezTo>
                    <a:pt x="129" y="39"/>
                    <a:pt x="127" y="29"/>
                    <a:pt x="119" y="2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77" y="0"/>
                    <a:pt x="67" y="3"/>
                    <a:pt x="62" y="11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4" name="Oval 142"/>
            <p:cNvSpPr>
              <a:spLocks noChangeArrowheads="1"/>
            </p:cNvSpPr>
            <p:nvPr/>
          </p:nvSpPr>
          <p:spPr bwMode="auto">
            <a:xfrm>
              <a:off x="4192551" y="3365303"/>
              <a:ext cx="29261" cy="29261"/>
            </a:xfrm>
            <a:prstGeom prst="ellipse">
              <a:avLst/>
            </a:prstGeom>
            <a:solidFill>
              <a:srgbClr val="E4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5" name="Freeform 143"/>
            <p:cNvSpPr>
              <a:spLocks/>
            </p:cNvSpPr>
            <p:nvPr/>
          </p:nvSpPr>
          <p:spPr bwMode="auto">
            <a:xfrm>
              <a:off x="4154794" y="3646587"/>
              <a:ext cx="127427" cy="261462"/>
            </a:xfrm>
            <a:custGeom>
              <a:avLst/>
              <a:gdLst>
                <a:gd name="T0" fmla="*/ 0 w 57"/>
                <a:gd name="T1" fmla="*/ 67 h 117"/>
                <a:gd name="T2" fmla="*/ 8 w 57"/>
                <a:gd name="T3" fmla="*/ 0 h 117"/>
                <a:gd name="T4" fmla="*/ 29 w 57"/>
                <a:gd name="T5" fmla="*/ 0 h 117"/>
                <a:gd name="T6" fmla="*/ 49 w 57"/>
                <a:gd name="T7" fmla="*/ 0 h 117"/>
                <a:gd name="T8" fmla="*/ 57 w 57"/>
                <a:gd name="T9" fmla="*/ 67 h 117"/>
                <a:gd name="T10" fmla="*/ 0 w 57"/>
                <a:gd name="T11" fmla="*/ 6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117">
                  <a:moveTo>
                    <a:pt x="0" y="67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117"/>
                    <a:pt x="0" y="117"/>
                    <a:pt x="0" y="67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6" name="Freeform 144"/>
            <p:cNvSpPr>
              <a:spLocks/>
            </p:cNvSpPr>
            <p:nvPr/>
          </p:nvSpPr>
          <p:spPr bwMode="auto">
            <a:xfrm>
              <a:off x="4150075" y="3716436"/>
              <a:ext cx="69849" cy="162352"/>
            </a:xfrm>
            <a:custGeom>
              <a:avLst/>
              <a:gdLst>
                <a:gd name="T0" fmla="*/ 0 w 31"/>
                <a:gd name="T1" fmla="*/ 0 h 73"/>
                <a:gd name="T2" fmla="*/ 31 w 31"/>
                <a:gd name="T3" fmla="*/ 29 h 73"/>
                <a:gd name="T4" fmla="*/ 31 w 31"/>
                <a:gd name="T5" fmla="*/ 73 h 73"/>
                <a:gd name="T6" fmla="*/ 0 w 31"/>
                <a:gd name="T7" fmla="*/ 46 h 73"/>
                <a:gd name="T8" fmla="*/ 0 w 31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3">
                  <a:moveTo>
                    <a:pt x="0" y="0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13" y="73"/>
                    <a:pt x="0" y="59"/>
                    <a:pt x="0" y="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7" name="Freeform 145"/>
            <p:cNvSpPr>
              <a:spLocks/>
            </p:cNvSpPr>
            <p:nvPr/>
          </p:nvSpPr>
          <p:spPr bwMode="auto">
            <a:xfrm>
              <a:off x="4166121" y="3646587"/>
              <a:ext cx="104773" cy="51915"/>
            </a:xfrm>
            <a:custGeom>
              <a:avLst/>
              <a:gdLst>
                <a:gd name="T0" fmla="*/ 5 w 111"/>
                <a:gd name="T1" fmla="*/ 17 h 55"/>
                <a:gd name="T2" fmla="*/ 0 w 111"/>
                <a:gd name="T3" fmla="*/ 55 h 55"/>
                <a:gd name="T4" fmla="*/ 111 w 111"/>
                <a:gd name="T5" fmla="*/ 55 h 55"/>
                <a:gd name="T6" fmla="*/ 104 w 111"/>
                <a:gd name="T7" fmla="*/ 0 h 55"/>
                <a:gd name="T8" fmla="*/ 104 w 111"/>
                <a:gd name="T9" fmla="*/ 0 h 55"/>
                <a:gd name="T10" fmla="*/ 57 w 111"/>
                <a:gd name="T11" fmla="*/ 0 h 55"/>
                <a:gd name="T12" fmla="*/ 26 w 111"/>
                <a:gd name="T13" fmla="*/ 0 h 55"/>
                <a:gd name="T14" fmla="*/ 7 w 111"/>
                <a:gd name="T15" fmla="*/ 0 h 55"/>
                <a:gd name="T16" fmla="*/ 5 w 111"/>
                <a:gd name="T17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5">
                  <a:moveTo>
                    <a:pt x="5" y="17"/>
                  </a:moveTo>
                  <a:lnTo>
                    <a:pt x="0" y="55"/>
                  </a:lnTo>
                  <a:lnTo>
                    <a:pt x="111" y="55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57" y="0"/>
                  </a:lnTo>
                  <a:lnTo>
                    <a:pt x="26" y="0"/>
                  </a:lnTo>
                  <a:lnTo>
                    <a:pt x="7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  <p:sp>
          <p:nvSpPr>
            <p:cNvPr id="358" name="Freeform 146"/>
            <p:cNvSpPr>
              <a:spLocks/>
            </p:cNvSpPr>
            <p:nvPr/>
          </p:nvSpPr>
          <p:spPr bwMode="auto">
            <a:xfrm>
              <a:off x="4132141" y="3488011"/>
              <a:ext cx="132147" cy="158576"/>
            </a:xfrm>
            <a:custGeom>
              <a:avLst/>
              <a:gdLst>
                <a:gd name="T0" fmla="*/ 18 w 59"/>
                <a:gd name="T1" fmla="*/ 71 h 71"/>
                <a:gd name="T2" fmla="*/ 3 w 59"/>
                <a:gd name="T3" fmla="*/ 51 h 71"/>
                <a:gd name="T4" fmla="*/ 20 w 59"/>
                <a:gd name="T5" fmla="*/ 28 h 71"/>
                <a:gd name="T6" fmla="*/ 10 w 59"/>
                <a:gd name="T7" fmla="*/ 15 h 71"/>
                <a:gd name="T8" fmla="*/ 21 w 59"/>
                <a:gd name="T9" fmla="*/ 1 h 71"/>
                <a:gd name="T10" fmla="*/ 59 w 59"/>
                <a:gd name="T11" fmla="*/ 33 h 71"/>
                <a:gd name="T12" fmla="*/ 59 w 59"/>
                <a:gd name="T13" fmla="*/ 71 h 71"/>
                <a:gd name="T14" fmla="*/ 39 w 59"/>
                <a:gd name="T15" fmla="*/ 71 h 71"/>
                <a:gd name="T16" fmla="*/ 18 w 59"/>
                <a:gd name="T1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71">
                  <a:moveTo>
                    <a:pt x="18" y="71"/>
                  </a:moveTo>
                  <a:cubicBezTo>
                    <a:pt x="18" y="71"/>
                    <a:pt x="5" y="64"/>
                    <a:pt x="3" y="51"/>
                  </a:cubicBezTo>
                  <a:cubicBezTo>
                    <a:pt x="0" y="37"/>
                    <a:pt x="13" y="29"/>
                    <a:pt x="20" y="28"/>
                  </a:cubicBezTo>
                  <a:cubicBezTo>
                    <a:pt x="20" y="28"/>
                    <a:pt x="14" y="19"/>
                    <a:pt x="10" y="15"/>
                  </a:cubicBezTo>
                  <a:cubicBezTo>
                    <a:pt x="7" y="12"/>
                    <a:pt x="10" y="1"/>
                    <a:pt x="21" y="1"/>
                  </a:cubicBezTo>
                  <a:cubicBezTo>
                    <a:pt x="31" y="0"/>
                    <a:pt x="53" y="17"/>
                    <a:pt x="59" y="33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39" y="71"/>
                    <a:pt x="39" y="71"/>
                    <a:pt x="39" y="71"/>
                  </a:cubicBezTo>
                  <a:lnTo>
                    <a:pt x="18" y="71"/>
                  </a:lnTo>
                  <a:close/>
                </a:path>
              </a:pathLst>
            </a:custGeom>
            <a:solidFill>
              <a:srgbClr val="FFD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dirty="0">
                <a:latin typeface="+mj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A179E10-5B60-4DDF-8429-AAF99551E88E}"/>
              </a:ext>
            </a:extLst>
          </p:cNvPr>
          <p:cNvSpPr txBox="1"/>
          <p:nvPr/>
        </p:nvSpPr>
        <p:spPr>
          <a:xfrm>
            <a:off x="21119" y="2598499"/>
            <a:ext cx="5271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latin typeface="+mj-lt"/>
              </a:rPr>
              <a:t>Buyer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F57165F0-5643-4110-94AC-7E244A943D09}"/>
              </a:ext>
            </a:extLst>
          </p:cNvPr>
          <p:cNvSpPr txBox="1"/>
          <p:nvPr/>
        </p:nvSpPr>
        <p:spPr>
          <a:xfrm>
            <a:off x="5840562" y="2639473"/>
            <a:ext cx="7032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 dirty="0">
                <a:latin typeface="+mj-lt"/>
              </a:rPr>
              <a:t>Buyer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015622" y="1696360"/>
            <a:ext cx="303304" cy="85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2598" y="4706782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Registration doesn’t </a:t>
            </a:r>
          </a:p>
          <a:p>
            <a:r>
              <a:rPr lang="en-US" sz="900" dirty="0"/>
              <a:t>mean ownership of title</a:t>
            </a:r>
          </a:p>
        </p:txBody>
      </p:sp>
      <p:sp>
        <p:nvSpPr>
          <p:cNvPr id="372" name="TextBox 371"/>
          <p:cNvSpPr txBox="1"/>
          <p:nvPr/>
        </p:nvSpPr>
        <p:spPr>
          <a:xfrm>
            <a:off x="1488595" y="4714345"/>
            <a:ext cx="170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Buyer responsible for validation of title of ownership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3244530" y="4706782"/>
            <a:ext cx="1253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Fraud valuation during registration</a:t>
            </a:r>
          </a:p>
        </p:txBody>
      </p:sp>
      <p:sp>
        <p:nvSpPr>
          <p:cNvPr id="374" name="TextBox 373"/>
          <p:cNvSpPr txBox="1"/>
          <p:nvPr/>
        </p:nvSpPr>
        <p:spPr>
          <a:xfrm>
            <a:off x="4900504" y="4706782"/>
            <a:ext cx="1212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Silo databases of departments</a:t>
            </a:r>
          </a:p>
        </p:txBody>
      </p:sp>
      <p:sp>
        <p:nvSpPr>
          <p:cNvPr id="375" name="TextBox 374"/>
          <p:cNvSpPr txBox="1"/>
          <p:nvPr/>
        </p:nvSpPr>
        <p:spPr>
          <a:xfrm>
            <a:off x="6316017" y="4706782"/>
            <a:ext cx="83301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Duplicate sales deeds</a:t>
            </a:r>
          </a:p>
        </p:txBody>
      </p:sp>
      <p:sp>
        <p:nvSpPr>
          <p:cNvPr id="376" name="TextBox 375"/>
          <p:cNvSpPr txBox="1"/>
          <p:nvPr/>
        </p:nvSpPr>
        <p:spPr>
          <a:xfrm>
            <a:off x="7509903" y="4704879"/>
            <a:ext cx="176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Registration of property is not mandatory for all transactions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22076" y="1293750"/>
            <a:ext cx="2378041" cy="1935691"/>
            <a:chOff x="6922076" y="1293750"/>
            <a:chExt cx="2378041" cy="1935691"/>
          </a:xfrm>
        </p:grpSpPr>
        <p:graphicFrame>
          <p:nvGraphicFramePr>
            <p:cNvPr id="377" name="Diagram 376"/>
            <p:cNvGraphicFramePr/>
            <p:nvPr>
              <p:extLst>
                <p:ext uri="{D42A27DB-BD31-4B8C-83A1-F6EECF244321}">
                  <p14:modId xmlns:p14="http://schemas.microsoft.com/office/powerpoint/2010/main" val="1295632723"/>
                </p:ext>
              </p:extLst>
            </p:nvPr>
          </p:nvGraphicFramePr>
          <p:xfrm>
            <a:off x="6922076" y="1444176"/>
            <a:ext cx="2236965" cy="145868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78" name="Rectangle 377"/>
            <p:cNvSpPr/>
            <p:nvPr/>
          </p:nvSpPr>
          <p:spPr>
            <a:xfrm>
              <a:off x="8431305" y="2100765"/>
              <a:ext cx="8688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+mj-lt"/>
                </a:rPr>
                <a:t>Section 17 of </a:t>
              </a:r>
            </a:p>
            <a:p>
              <a:r>
                <a:rPr lang="en-US" sz="700" dirty="0">
                  <a:latin typeface="+mj-lt"/>
                </a:rPr>
                <a:t>the Registration Act, 1908. Irrevocable.</a:t>
              </a:r>
            </a:p>
          </p:txBody>
        </p:sp>
        <p:sp>
          <p:nvSpPr>
            <p:cNvPr id="379" name="Rectangle 378"/>
            <p:cNvSpPr/>
            <p:nvPr/>
          </p:nvSpPr>
          <p:spPr>
            <a:xfrm>
              <a:off x="8177892" y="2813943"/>
              <a:ext cx="1096833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+mj-lt"/>
                </a:rPr>
                <a:t>Transfer of property among  multiple owners. Irrevocable.</a:t>
              </a:r>
            </a:p>
          </p:txBody>
        </p:sp>
        <p:sp>
          <p:nvSpPr>
            <p:cNvPr id="380" name="Rectangle 379"/>
            <p:cNvSpPr/>
            <p:nvPr/>
          </p:nvSpPr>
          <p:spPr>
            <a:xfrm>
              <a:off x="7052131" y="2854394"/>
              <a:ext cx="91554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+mj-lt"/>
                </a:rPr>
                <a:t>Court order. Irrevocable.</a:t>
              </a:r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6951097" y="2112556"/>
              <a:ext cx="74580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+mj-lt"/>
                </a:rPr>
                <a:t>Applicable after demise of owner</a:t>
              </a:r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7626831" y="1293750"/>
              <a:ext cx="9923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>
                  <a:latin typeface="+mj-lt"/>
                </a:rPr>
                <a:t>Transfer of property act 1882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H="1">
            <a:off x="6770815" y="572046"/>
            <a:ext cx="300" cy="3568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6" grpId="0"/>
      <p:bldP spid="8" grpId="0" animBg="1"/>
      <p:bldP spid="235" grpId="0" animBg="1"/>
      <p:bldP spid="2" grpId="0"/>
      <p:bldP spid="3" grpId="0"/>
      <p:bldP spid="5" grpId="0"/>
      <p:bldP spid="269" grpId="0" animBg="1"/>
      <p:bldP spid="270" grpId="0"/>
      <p:bldP spid="9" grpId="0"/>
      <p:bldP spid="359" grpId="0"/>
      <p:bldP spid="17" grpId="0"/>
      <p:bldP spid="372" grpId="0"/>
      <p:bldP spid="373" grpId="0"/>
      <p:bldP spid="374" grpId="0"/>
      <p:bldP spid="375" grpId="0"/>
      <p:bldP spid="3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1779380" cy="707400"/>
          </a:xfrm>
        </p:spPr>
        <p:txBody>
          <a:bodyPr/>
          <a:lstStyle/>
          <a:p>
            <a:r>
              <a:rPr lang="en-US" dirty="0"/>
              <a:t>Statistics</a:t>
            </a:r>
          </a:p>
        </p:txBody>
      </p:sp>
      <p:graphicFrame>
        <p:nvGraphicFramePr>
          <p:cNvPr id="3613" name="Chart 36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664769"/>
              </p:ext>
            </p:extLst>
          </p:nvPr>
        </p:nvGraphicFramePr>
        <p:xfrm>
          <a:off x="3998188" y="1596216"/>
          <a:ext cx="5178176" cy="2909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ectangle 15"/>
          <p:cNvSpPr/>
          <p:nvPr/>
        </p:nvSpPr>
        <p:spPr>
          <a:xfrm>
            <a:off x="1455216" y="3308632"/>
            <a:ext cx="14074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313132"/>
                </a:solidFill>
                <a:latin typeface="+mj-lt"/>
                <a:hlinkClick r:id="rId3"/>
              </a:rPr>
              <a:t>Reuters</a:t>
            </a:r>
            <a:r>
              <a:rPr lang="en-US" sz="700" dirty="0">
                <a:solidFill>
                  <a:srgbClr val="313132"/>
                </a:solidFill>
                <a:latin typeface="+mj-lt"/>
              </a:rPr>
              <a:t> ; </a:t>
            </a:r>
            <a:r>
              <a:rPr lang="en-US" sz="700" dirty="0">
                <a:hlinkClick r:id="rId4"/>
              </a:rPr>
              <a:t>A World Bank study</a:t>
            </a:r>
            <a:endParaRPr lang="en-US" sz="700" dirty="0"/>
          </a:p>
        </p:txBody>
      </p:sp>
      <p:sp>
        <p:nvSpPr>
          <p:cNvPr id="19" name="Oval 18"/>
          <p:cNvSpPr/>
          <p:nvPr/>
        </p:nvSpPr>
        <p:spPr>
          <a:xfrm>
            <a:off x="2413774" y="1943826"/>
            <a:ext cx="1278725" cy="12971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e 19"/>
          <p:cNvSpPr/>
          <p:nvPr/>
        </p:nvSpPr>
        <p:spPr>
          <a:xfrm>
            <a:off x="2413774" y="1949142"/>
            <a:ext cx="1299990" cy="1286539"/>
          </a:xfrm>
          <a:prstGeom prst="pie">
            <a:avLst>
              <a:gd name="adj1" fmla="val 157063"/>
              <a:gd name="adj2" fmla="val 139013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38355" y="2103317"/>
            <a:ext cx="1145317" cy="44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9" idx="3"/>
          </p:cNvCxnSpPr>
          <p:nvPr/>
        </p:nvCxnSpPr>
        <p:spPr>
          <a:xfrm>
            <a:off x="1622322" y="2592412"/>
            <a:ext cx="978717" cy="45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51624" y="2452213"/>
            <a:ext cx="11495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66% of pending court cases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1700" y="1943826"/>
            <a:ext cx="1310622" cy="1297172"/>
            <a:chOff x="311700" y="1943826"/>
            <a:chExt cx="1310622" cy="1297172"/>
          </a:xfrm>
        </p:grpSpPr>
        <p:sp>
          <p:nvSpPr>
            <p:cNvPr id="6" name="Oval 5"/>
            <p:cNvSpPr/>
            <p:nvPr/>
          </p:nvSpPr>
          <p:spPr>
            <a:xfrm>
              <a:off x="332965" y="1943826"/>
              <a:ext cx="1278725" cy="129717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ie 6"/>
            <p:cNvSpPr/>
            <p:nvPr/>
          </p:nvSpPr>
          <p:spPr>
            <a:xfrm>
              <a:off x="322332" y="1949142"/>
              <a:ext cx="1299990" cy="1286539"/>
            </a:xfrm>
            <a:prstGeom prst="pie">
              <a:avLst>
                <a:gd name="adj1" fmla="val 157063"/>
                <a:gd name="adj2" fmla="val 213141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1700" y="2149953"/>
              <a:ext cx="1038721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Total cost of litigation is 0.5% of </a:t>
              </a:r>
            </a:p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$ 2Trillion GDP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9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613" grpId="0">
        <p:bldAsOne/>
      </p:bldGraphic>
      <p:bldP spid="16" grpId="0"/>
      <p:bldP spid="19" grpId="0" animBg="1"/>
      <p:bldP spid="20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58580" y="131427"/>
            <a:ext cx="4671167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lang="en-US" dirty="0"/>
              <a:t>Proposed Solution</a:t>
            </a:r>
            <a:endParaRPr i="0" u="none" strike="noStrike" cap="none" dirty="0">
              <a:solidFill>
                <a:schemeClr val="accent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94994" y="2144487"/>
            <a:ext cx="1828800" cy="1701155"/>
            <a:chOff x="5747657" y="1948543"/>
            <a:chExt cx="1828800" cy="1701155"/>
          </a:xfrm>
        </p:grpSpPr>
        <p:sp>
          <p:nvSpPr>
            <p:cNvPr id="2" name="Hexagon 1"/>
            <p:cNvSpPr/>
            <p:nvPr/>
          </p:nvSpPr>
          <p:spPr>
            <a:xfrm>
              <a:off x="5747657" y="1948543"/>
              <a:ext cx="1828800" cy="1654628"/>
            </a:xfrm>
            <a:prstGeom prst="hexagon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" name="Isosceles Triangle 2"/>
            <p:cNvSpPr/>
            <p:nvPr/>
          </p:nvSpPr>
          <p:spPr>
            <a:xfrm>
              <a:off x="6172200" y="1958438"/>
              <a:ext cx="957943" cy="1639438"/>
            </a:xfrm>
            <a:prstGeom prst="triangl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17805202">
              <a:off x="6154603" y="1980724"/>
              <a:ext cx="957943" cy="1646095"/>
            </a:xfrm>
            <a:prstGeom prst="triangle">
              <a:avLst>
                <a:gd name="adj" fmla="val 50043"/>
              </a:avLst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14632043">
              <a:off x="6157363" y="1900160"/>
              <a:ext cx="957943" cy="1652108"/>
            </a:xfrm>
            <a:prstGeom prst="triangl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Isosceles Triangle 6"/>
            <p:cNvSpPr/>
            <p:nvPr/>
          </p:nvSpPr>
          <p:spPr>
            <a:xfrm rot="10800000">
              <a:off x="6183086" y="1962410"/>
              <a:ext cx="957943" cy="1687288"/>
            </a:xfrm>
            <a:prstGeom prst="triangl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Isosceles Triangle 7"/>
            <p:cNvSpPr/>
            <p:nvPr/>
          </p:nvSpPr>
          <p:spPr>
            <a:xfrm rot="6956752">
              <a:off x="6236363" y="1900113"/>
              <a:ext cx="905398" cy="1651322"/>
            </a:xfrm>
            <a:prstGeom prst="triangl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3816878">
              <a:off x="6200227" y="2007017"/>
              <a:ext cx="957943" cy="1630229"/>
            </a:xfrm>
            <a:prstGeom prst="triangle">
              <a:avLst/>
            </a:prstGeom>
            <a:noFill/>
            <a:ln>
              <a:solidFill>
                <a:srgbClr val="003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 rot="19979109">
            <a:off x="7848870" y="1857427"/>
            <a:ext cx="1242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Unique Identification Authority</a:t>
            </a:r>
          </a:p>
        </p:txBody>
      </p:sp>
      <p:sp>
        <p:nvSpPr>
          <p:cNvPr id="12" name="TextBox 11"/>
          <p:cNvSpPr txBox="1"/>
          <p:nvPr/>
        </p:nvSpPr>
        <p:spPr>
          <a:xfrm rot="1339955">
            <a:off x="7827192" y="3346798"/>
            <a:ext cx="124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Registration office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6685" y="3797792"/>
            <a:ext cx="12422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Regional Development authorities</a:t>
            </a:r>
          </a:p>
        </p:txBody>
      </p:sp>
      <p:sp>
        <p:nvSpPr>
          <p:cNvPr id="14" name="TextBox 13"/>
          <p:cNvSpPr txBox="1"/>
          <p:nvPr/>
        </p:nvSpPr>
        <p:spPr>
          <a:xfrm rot="19890768">
            <a:off x="5199351" y="3346798"/>
            <a:ext cx="132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Local bodies for permission</a:t>
            </a:r>
          </a:p>
        </p:txBody>
      </p:sp>
      <p:sp>
        <p:nvSpPr>
          <p:cNvPr id="15" name="TextBox 14"/>
          <p:cNvSpPr txBox="1"/>
          <p:nvPr/>
        </p:nvSpPr>
        <p:spPr>
          <a:xfrm rot="906315">
            <a:off x="5396263" y="2100667"/>
            <a:ext cx="1320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Banks and institutions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0917" y="1620778"/>
            <a:ext cx="1457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Major Life Event Triggers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123136" y="838827"/>
            <a:ext cx="5142056" cy="4165782"/>
          </a:xfrm>
        </p:spPr>
        <p:txBody>
          <a:bodyPr/>
          <a:lstStyle/>
          <a:p>
            <a:r>
              <a:rPr lang="en-US" sz="1400" dirty="0">
                <a:latin typeface="+mj-lt"/>
              </a:rPr>
              <a:t>A Blockchain backed property management system that brings all relevant Govt .organizations into one channel to settle property transactions and establish ownership. </a:t>
            </a:r>
          </a:p>
          <a:p>
            <a:r>
              <a:rPr lang="en-US" sz="1400" dirty="0">
                <a:latin typeface="+mj-lt"/>
              </a:rPr>
              <a:t>All the digitized land records by the govt. are updated with coordinates (latitude and longitude) to establish accuracy of the property records.</a:t>
            </a:r>
          </a:p>
          <a:p>
            <a:r>
              <a:rPr lang="en-US" sz="1400" dirty="0">
                <a:latin typeface="+mj-lt"/>
              </a:rPr>
              <a:t>Whenever, a transfer of ownership request is placed, the credibility of seller and buyer is verified using the Unique Identification authority .</a:t>
            </a:r>
          </a:p>
          <a:p>
            <a:r>
              <a:rPr lang="en-US" sz="1400" dirty="0">
                <a:latin typeface="+mj-lt"/>
              </a:rPr>
              <a:t>The platform will initiate the transfer on approval of the seller to transfer the ownership to the buyer.</a:t>
            </a:r>
          </a:p>
          <a:p>
            <a:r>
              <a:rPr lang="en-US" sz="1400" dirty="0">
                <a:latin typeface="+mj-lt"/>
              </a:rPr>
              <a:t>All relevant organizations will be able to verify the transaction &amp; allow it to be part of the Distributed Ledger.</a:t>
            </a:r>
          </a:p>
          <a:p>
            <a:r>
              <a:rPr lang="en-US" sz="1400" dirty="0">
                <a:latin typeface="+mj-lt"/>
              </a:rPr>
              <a:t>Once completed, it the legal documents are shared with all the parties.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1178</Words>
  <Application>Microsoft Office PowerPoint</Application>
  <PresentationFormat>On-screen Show (16:9)</PresentationFormat>
  <Paragraphs>203</Paragraphs>
  <Slides>23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PT Sans Narrow</vt:lpstr>
      <vt:lpstr>Wingdings</vt:lpstr>
      <vt:lpstr>Open Sans</vt:lpstr>
      <vt:lpstr>Arial</vt:lpstr>
      <vt:lpstr>Tropic</vt:lpstr>
      <vt:lpstr>PowerPoint Presentation</vt:lpstr>
      <vt:lpstr>Agenda</vt:lpstr>
      <vt:lpstr>PowerPoint Presentation</vt:lpstr>
      <vt:lpstr>Team Profile</vt:lpstr>
      <vt:lpstr>Problem Statement</vt:lpstr>
      <vt:lpstr>Answers to the Questionnaire (Data)</vt:lpstr>
      <vt:lpstr>Existing System</vt:lpstr>
      <vt:lpstr>Statistics</vt:lpstr>
      <vt:lpstr>Proposed Solution</vt:lpstr>
      <vt:lpstr>The Model for the Future</vt:lpstr>
      <vt:lpstr>Key Differentiators</vt:lpstr>
      <vt:lpstr>Technologies Used</vt:lpstr>
      <vt:lpstr>Application architecture</vt:lpstr>
      <vt:lpstr>Post Course</vt:lpstr>
      <vt:lpstr>Link to the App @ Google App Store</vt:lpstr>
      <vt:lpstr>Demo- Execution of the application</vt:lpstr>
      <vt:lpstr>Business Plan</vt:lpstr>
      <vt:lpstr>PowerPoint Presentation</vt:lpstr>
      <vt:lpstr>PowerPoint Presentation</vt:lpstr>
      <vt:lpstr>Appendix</vt:lpstr>
      <vt:lpstr>Issues</vt:lpstr>
      <vt:lpstr>History of Property ownership </vt:lpstr>
      <vt:lpstr>Property acts in India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Hackathon Team 4</dc:title>
  <dc:creator>K, Vijaya Rama Sailaesh</dc:creator>
  <cp:lastModifiedBy>Rajatha R</cp:lastModifiedBy>
  <cp:revision>287</cp:revision>
  <dcterms:modified xsi:type="dcterms:W3CDTF">2019-04-21T05:54:26Z</dcterms:modified>
</cp:coreProperties>
</file>